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el"/>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l"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72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Δεύτερος Υιός χάθηκε και βρέθηκε</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Σημερινή</a:t>
            </a:r>
            <a:r xmlns:a="http://schemas.openxmlformats.org/drawingml/2006/main">
              <a:rPr altLang="en-US" lang="el" sz="4000">
                <a:solidFill>
                  <a:srgbClr val="ff0000"/>
                </a:solidFill>
              </a:rPr>
              <a:t> </a:t>
            </a:r>
            <a:r xmlns:a="http://schemas.openxmlformats.org/drawingml/2006/main">
              <a:rPr altLang="ko-KR" lang="el" sz="4000">
                <a:solidFill>
                  <a:srgbClr val="ff0000"/>
                </a:solidFill>
              </a:rPr>
              <a:t>Κουίζ</a:t>
            </a:r>
            <a:r xmlns:a="http://schemas.openxmlformats.org/drawingml/2006/main">
              <a:rPr altLang="en-US" lang="el"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Πώς αντιμετώπισε ο πατέρας τον δεύτερο γιο όταν επέστρεψε;</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Έδιωξε τον δεύτερο γιο.</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Χτύπησε τον δεύτερο γιο.</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Δεν είδε τον δεύτερο γιο.</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Καλωσόρισε τον δεύτερο γιο με χαρά.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Καλωσόρισε τον δεύτερο γιο με χαρά.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81Ο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Ένας οφειλέτης που χρωστούσε δέκα χιλιάδες ταλέντα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«Δεν έπρεπε να είχες έλεος για τον συνδούλο σου όπως κι εγώ σε σένα;»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18:</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Υπήρχε ένας άνθρωπος που χρωστούσε στον βασιλιά δέκα χιλιάδες τάλαντα. Ο βασιλιάς λυπήθηκε τον άνθρωπο, ακύρωσε το χρέος.</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Όταν όμως εκείνος βγήκε έξω, βρήκε έναν από τους συνεργάτες του που του χρωστούσε εκατό δηνάρια. Τον άρπαξε και θύμωσε μαζί του. «Ξπλήρωσε όσα μου χρωστάς!»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Και έριξε τον συνδούλο του στη φυλακή. Ο βασιλιάς άκουσε αυτά τα νέα από τον άλλο υπηρέτη του.</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Τότε ο βασιλιάς θύμωσε και κάλεσε τον υπηρέτη πίσω. «Ακύρωσα όλο αυτό το χρέος σου επειδή με παρακάλεσες. Δεν έπρεπε να είχες έλεος στους συνυπηρέτες σου, όπως εγώ σε σένα;»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είπε: «Όπως σας συγχώρεσε ο Πατέρας μας στους ουρανούς, θα πρέπει να συγχωρείτε ο ένας τον άλλον».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Ένας υπηρέτης καθαρίστηκε από ένα πολύ μεγάλο χρέος δέκα χιλιάδων ταλάντων.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Αλλά δεν συγχώρεσε τον συνδούλο του που του χρωστούσε εκατό δηνάρια.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Αυτή είναι μια αχάριστη στάση.</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Επίσης συγχωρηθήκαμε και σωθήκαμε με τη χάρη μέσω του Ιησού.</a:t>
            </a:r>
            <a:r xmlns:a="http://schemas.openxmlformats.org/drawingml/2006/main">
              <a:rPr altLang="en-US" lang="el" sz="3200">
                <a:solidFill>
                  <a:schemeClr val="tx1">
                    <a:lumMod val="65000"/>
                    <a:lumOff val="35000"/>
                  </a:schemeClr>
                </a:solidFill>
              </a:rPr>
              <a:t> </a:t>
            </a:r>
            <a:r xmlns:a="http://schemas.openxmlformats.org/drawingml/2006/main">
              <a:rPr altLang="ko-KR" lang="el" sz="3200">
                <a:solidFill>
                  <a:schemeClr val="tx1">
                    <a:lumMod val="65000"/>
                    <a:lumOff val="35000"/>
                  </a:schemeClr>
                </a:solidFill>
              </a:rPr>
              <a:t>Αν δεν ξεχάσουμε αυτή τη χάρη, πρέπει να συγχωρήσουμε αυτούς που μας έκαναν κακό.</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μας συγχωρεί και μας αγαπά μέχρι τέλους.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Πόσα λεφτά του διέγραψε ο βασιλιάς;;</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εκατό δηνάρια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διακόσια δηνάρια</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εκατό ταλέντα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δέκα χιλιάδες ταλέντα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δέκα χιλιάδες ταλέντα</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el" sz="4000"/>
              <a:t>Γιατί αυτός ο γιος μου ήταν νεκρός και ζει ξανά. χάθηκε και βρέθηκε». Άρχισαν λοιπόν να γιορτάζουν.</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Λουκ</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«Δεν έπρεπε να είχες έλεος για τον συνδούλο σου όπως κι εγώ σε σένα;»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18:</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82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Ωσαννά στον γιο του Δαβίδ!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el" sz="3600"/>
              <a:t>Τα πλήθη που πήγαιναν μπροστά του και αυτά που τον ακολουθούσαν φώναζαν: «Ωσαννά στον γιο του Δαβίδ!». «Μακάριος είναι αυτός που έρχεται στο όνομα του Κυρίου!» "Ωσαννά στα ψηλότερα!"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el" altLang="ko-KR" sz="2600">
                <a:solidFill>
                  <a:schemeClr val="tx1">
                    <a:lumMod val="65000"/>
                    <a:lumOff val="35000"/>
                  </a:schemeClr>
                </a:solidFill>
              </a:rPr>
              <a:t>Καθώς πλησίαζε ο Ιησούς στην Ιερουσαλήμ, έστειλε δύο μαθητές, λέγοντας: «Πηγαίνετε στο χωριό και θα βρείτε δίπλα του ένα γαϊδούρι με το πουλάρι του. Λύστε τα και φέρτε τα σε μένα».</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Δύο μαθητές πήγαν στο χωριό και έκαναν όπως τους είχε πει ο Ιησούς.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Βρήκαν τον γάιδαρο. «Ο Κύριος τους χρειάζεται». Τότε ο ιδιοκτήτης τους έστειλε αμέσως.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κάθισε σε ένα μωρό γάιδαρο και μπήκε στην Ιερουσαλήμ. Τα πλήθη που πήγαιναν μπροστά του και φώναζαν: «Ωσαννά στον γιο του Δαβίδ!»</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Το γεγονός ότι ο Ιησούς καβάλησε ένα μωρό γάιδαρο και ότι έγινε δεκτός από τα πλήθη έγινε σύμφωνα με την καταγεγραμμένη προφητεία της Βίβλου. Κανείς όμως δεν το ήξερε.</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«Ο Ιησούς καβάλησε ένα πουλάρι γάιδαρου, και τα πλήθη φώναξαν: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«Ωσαννά στον γιο του Δαβίδ!»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Όλοι τους είχαν προφητευτεί στη Βίβλο.</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Ο Ιησούς έζησε με υπακοή,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όπως γράφτηκε στη Βίβλο.</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Εμείς που ακολουθούμε τον Ιησού πρέπει επίσης να υπακούμε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Ο λόγος του Θεού διεξοδικά.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ο βασιλιάς μας άξιος επαίνου και δόξας.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el">
                <a:solidFill>
                  <a:schemeClr val="tx1">
                    <a:lumMod val="50000"/>
                    <a:lumOff val="50000"/>
                  </a:schemeClr>
                </a:solidFill>
              </a:rPr>
              <a:t>Αρ. 73 Ο Λόγος του Θεού</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el" sz="4400"/>
              <a:t>Ο Ιησούς εγείρει τον Λάζαρο από τους νεκρούς</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Τι οδήγησε ο Ιησούς στην Ιερουσαλήμ;</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πουλάρι γαϊδουριού</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ένα μωρό άλογο</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ένα μωρό ελέφαντα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ένα μωρό καμήλα</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① </a:t>
            </a:r>
            <a:r xmlns:a="http://schemas.openxmlformats.org/drawingml/2006/main">
              <a:rPr altLang="ko-KR" lang="el" sz="2800">
                <a:solidFill>
                  <a:srgbClr val="ff0000"/>
                </a:solidFill>
              </a:rPr>
              <a:t>πουλάρι γαϊδουριού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el" sz="3600"/>
              <a:t>Τα πλήθη που πήγαιναν μπροστά του και αυτά που τον ακολουθούσαν φώναζαν: «Ωσαννά στον γιο του Δαβίδ!». «Μακάριος είναι αυτός που έρχεται στο όνομα του Κυρίου!» "Ωσαννά στα ψηλότερα!"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83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Το σπίτι μου είναι σπίτι προσευχής.</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«Είναι γραμμένο», τους είπε, «Το σπίτι μου θα ονομαστεί οίκος προσευχής», αλλά εσείς το κάνετε «λάκκο ληστών».</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μπήκε στο ναό της Ιερουσαλήμ. Μέσα στο ναό βρίσκονταν πολλοί έμποροι και αλλεργάτες.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Ο Ιησούς ανέτρεψε τα τραπέζια των ανταλλακτηρίων και τα παγκάκια εκείνων που πουλούσαν περιστέρια. Οδηγούσε όλους όσους αγόραζαν και πουλούσαν εκεί.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είπε θυμωμένος: «Είναι γραμμένο ότι το σπίτι μου θα ονομαστεί σπίτι προσευχής, αλλά εσείς το κάνετε λάκκο ληστών».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Ιησούς έδιωξε τους εμπόρους από το ναό και θεράπευσε τους αρρώστους στο ναό.</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l" sz="3600">
                <a:solidFill>
                  <a:schemeClr val="tx1">
                    <a:lumMod val="65000"/>
                    <a:lumOff val="35000"/>
                  </a:schemeClr>
                </a:solidFill>
              </a:rPr>
              <a:t>Ο ναός, η εκκλησία, είναι ο τόπος λατρείας και προσευχής στον Θεό.</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Ο Ιησούς ήταν θυμωμένος με το πλήθος που το μετέτρεψε σε χώρο εργασίας.</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Για ποιο λόγο έρχεσαι στην εκκλησία;</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Στην εκκλησία, πρέπει να συναντήσετε τον Θεό με λατρεία και προσευχή.</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ο ιδιοκτήτης της εκκλησίας. Ο Ιησούς είναι αυτός που δέχεται τη λατρεία και τις προσευχές μας από την εκκλησία.</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Ο Ιησούς της είπε: «Εγώ είμαι η ανάσταση και η ζωή.</a:t>
            </a:r>
            <a:endParaRPr xmlns:a="http://schemas.openxmlformats.org/drawingml/2006/main" altLang="ko-KR" lang="en-US" sz="3600"/>
          </a:p>
          <a:p>
            <a:pPr xmlns:a="http://schemas.openxmlformats.org/drawingml/2006/main" lvl="0">
              <a:defRPr/>
            </a:pPr>
            <a:r xmlns:a="http://schemas.openxmlformats.org/drawingml/2006/main">
              <a:rPr altLang="ko-KR" lang="el" sz="3600"/>
              <a:t>και όποιος ζει και πιστεύει σε μένα δεν θα πεθάνει ποτέ. Το πιστεύεις αυτό;»</a:t>
            </a:r>
            <a:endParaRPr xmlns:a="http://schemas.openxmlformats.org/drawingml/2006/main" altLang="ko-KR" lang="en-US" sz="3600"/>
          </a:p>
          <a:p>
            <a:pPr xmlns:a="http://schemas.openxmlformats.org/drawingml/2006/main" lvl="0">
              <a:defRPr/>
            </a:pPr>
            <a:r xmlns:a="http://schemas.openxmlformats.org/drawingml/2006/main">
              <a:rPr altLang="ko-KR" lang="el"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11:</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Ποιον έδιωξε ο Ιησούς από το ναό;</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Εβραίοι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Εθνικός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Ιερέας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Έμποροι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Έμποροι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«Είναι γραμμένο», τους είπε, «Το σπίτι μου θα ονομαστεί οίκος προσευχής», αλλά εσείς το κάνετε «λάκκο ληστών».</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84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έπλυνε τα πόδια των μαθητών Του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el" sz="3600"/>
              <a:t>Τώρα που εγώ, ο Κύριός σας και ο Δάσκαλός σας, σας έπλυνα τα πόδια, πρέπει επίσης να πλύνετε ο ένας τα πόδια του άλλου.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είχε το τελευταίο δείπνο με τους μαθητές του. Ο Ιησούς ήξερε ότι αυτό ήταν το τελευταίο του γεύμα με τους μαθητές του.</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Ο Ιησούς έφερε ξαφνικά νερό στη λεκάνη και άρχισε να πλένει τα πόδια των μαθητών του ένα-ένα.</a:t>
            </a:r>
            <a:r xmlns:a="http://schemas.openxmlformats.org/drawingml/2006/main">
              <a:rPr lang="el"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Όταν ήρθε η σειρά του Πέτρου, ο Πέτρος είπε: "Γιατί ο Κύριος πλένει τα πόδια μας; Δεν θα πλυθώ!"</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απάντησε ο Ιησούς. "Αν δεν σου πλύνω τα πόδια, εσύ και εγώ δεν έχουμε καμία σχέση με αυτό. Μπορεί να μην καταλαβαίνεις καλά τώρα, αλλά μια μέρα θα καταλάβεις."</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"Σας έπλυνα τα πόδια για να παραδειγματιστώ. Από εδώ και στο εξής, πλύνετε ο ένας τα πόδια του άλλου και γίνετε οι άνθρωποι που υπηρετούν ο ένας τον άλλο".</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el" sz="3600">
                <a:solidFill>
                  <a:schemeClr val="tx1">
                    <a:lumMod val="65000"/>
                    <a:lumOff val="35000"/>
                  </a:schemeClr>
                </a:solidFill>
              </a:rPr>
              <a:t>Στον κόσμο, οι χαμηλοί άνθρωποι υπηρετούν τους υψηλούς, αλλά αντίθετα ο Ιησούς έπλυνε τα πόδια των μαθητών του και τα παράτησε</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τη ζωή του για εμάς.</a:t>
            </a:r>
            <a:r xmlns:a="http://schemas.openxmlformats.org/drawingml/2006/main">
              <a:rPr altLang="en-US" lang="el" sz="3600">
                <a:solidFill>
                  <a:schemeClr val="tx1">
                    <a:lumMod val="65000"/>
                    <a:lumOff val="35000"/>
                  </a:schemeClr>
                </a:solidFill>
              </a:rPr>
              <a:t> </a:t>
            </a:r>
            <a:r xmlns:a="http://schemas.openxmlformats.org/drawingml/2006/main">
              <a:rPr altLang="ko-KR" lang="el" sz="3600">
                <a:solidFill>
                  <a:schemeClr val="tx1">
                    <a:lumMod val="65000"/>
                    <a:lumOff val="35000"/>
                  </a:schemeClr>
                </a:solidFill>
              </a:rPr>
              <a:t>Εάν είμαστε μαθητές του Ιησού, θα πρέπει να χαιρόμαστε που υπηρετούμε ο ένας τον άλλον στο κατώτερο μέρος, αντί να θέλουμε να μας περιποιηθούν στο υψηλότερο μέρος.</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Μια μέρα ήρθαν νέα στον Ιησού. «Ο Λάζαρος είναι άρρωστος. Σε παρακαλώ έλα γρήγορα και γιατρέψε τον».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r xmlns:a="http://schemas.openxmlformats.org/drawingml/2006/main">
              <a:rPr altLang="en-US" lang="el" sz="3600">
                <a:solidFill>
                  <a:srgbClr val="0070c0"/>
                </a:solidFill>
              </a:rPr>
              <a:t> </a:t>
            </a:r>
            <a:r xmlns:a="http://schemas.openxmlformats.org/drawingml/2006/main">
              <a:rPr altLang="ko-KR" lang="el" sz="3600">
                <a:solidFill>
                  <a:srgbClr val="0070c0"/>
                </a:solidFill>
              </a:rPr>
              <a:t>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ο υψηλότερος άνθρωπος, αλλά έχει φτάσει στο χαμηλότερο σημείο και ήταν πρόθυμος να μας υπηρετήσει όλους.</a:t>
            </a:r>
            <a:r xmlns:a="http://schemas.openxmlformats.org/drawingml/2006/main">
              <a:rPr altLang="en-US" lang="el"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Ποιος δεν άφησε τον Ιησού να του πλύνει τα πόδια;</a:t>
            </a:r>
            <a:r xmlns:a="http://schemas.openxmlformats.org/drawingml/2006/main">
              <a:rPr altLang="en-US" lang="e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Γιάννης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Θωμάς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Πέτρος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Ιούδας Ισκαριώτης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③ </a:t>
            </a:r>
            <a:r xmlns:a="http://schemas.openxmlformats.org/drawingml/2006/main">
              <a:rPr altLang="ko-KR" lang="el" sz="2800">
                <a:solidFill>
                  <a:srgbClr val="ff0000"/>
                </a:solidFill>
              </a:rPr>
              <a:t>Πέτρος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el" sz="3600"/>
              <a:t>Τώρα που εγώ, ο Κύριός σας και ο Δάσκαλός σας, σας έπλυνα τα πόδια, πρέπει επίσης να πλύνετε ο ένας τα πόδια του άλλου.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85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προσεύχεται στον λόφο</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Προχωρώντας λίγο πιο πέρα, έπεσε με το πρόσωπο στο έδαφος και προσευχήθηκε: «Πατέρα μου, αν είναι δυνατόν, ας αφαιρεθεί αυτό το ποτήρι από μένα. Όχι όμως όπως θέλω εγώ, αλλά όπως εσύ θέλεις».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Ματθαίος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Μετά το δείπνο, ο Ιησούς πήγε με τους μαθητές του σε ένα μέρος που ονομάζεται Γεθσημανή.</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Ο Ιησούς είπε στους μαθητές: «Η ψυχή μου είναι πλημμυρισμένη από θλίψη μέχρι θανάτου. Μείνε εδώ και πρόσεχε μαζί μου».</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""Πατέρα μου, αν είναι δυνατόν, ας αφαιρεθεί αυτό το ποτήρι από μένα. Όχι όμως όπως θέλω εγώ, αλλά όπως εσύ." Ο Ιησούς προσευχήθηκε θερμά. Αλλά οι μαθητές έπεσαν σε βαθύ ύπνο.</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είπε, ξυπνώντας τους μαθητές του: «Δεν μπορείτε να αγρυπνείτε μαζί μου για μια ώρα; Κοίτα. Εδώ έρχεται ο προδότης μου να με συλλάβει».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Στο τέλος, ο Ιησούς ακολούθησε τους ανθρώπους που ήρθαν να τον πιάσουν. Ήταν να πεθάνουμε για να πληρώσουμε για τις αμαρτίες μας στο σταυρό όπως ήθελε ο Θεός.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Αλλά πριν έρθει ο Ιησούς, πέθανε.</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l" altLang="ko-KR" sz="3600">
                <a:solidFill>
                  <a:schemeClr val="tx1">
                    <a:lumMod val="65000"/>
                    <a:lumOff val="35000"/>
                  </a:schemeClr>
                </a:solidFill>
              </a:rPr>
              <a:t>Ήταν οδυνηρό για τον Ιησού να πεθάνει για να πληρώσει για τις αμαρτίες μας στον σταυρό, αλλά ήταν απόλυτα υπάκουος</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γιατί ήταν θέλημα Θεού.</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Πρέπει πρώτα να ελπίζουμε ότι το θέλημα του Θεού θα εκπληρωθεί και όχι το δικό μου στη ζωή μας.</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Ιησούς</a:t>
            </a:r>
            <a:r xmlns:a="http://schemas.openxmlformats.org/drawingml/2006/main">
              <a:rPr lang="el" altLang="en-US" sz="3600">
                <a:solidFill>
                  <a:srgbClr val="0070c0"/>
                </a:solidFill>
              </a:rPr>
              <a:t> </a:t>
            </a:r>
            <a:r xmlns:a="http://schemas.openxmlformats.org/drawingml/2006/main">
              <a:rPr lang="el" altLang="ko-KR" sz="3600">
                <a:solidFill>
                  <a:srgbClr val="0070c0"/>
                </a:solidFill>
              </a:rPr>
              <a:t>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αναμάρτητος σε αυτή τη γη επειδή ακολουθεί πλήρως το θέλημα του Θεού.</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Πού προσευχήθηκε ο Ιησούς πριν τον συλλάβουν;</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Στο ναό της Ιερουσαλήμ</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Γεθσημανή</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Άνω δωμάτιο του Μάρκου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Λίμνη Γαλιλαίας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② </a:t>
            </a:r>
            <a:r xmlns:a="http://schemas.openxmlformats.org/drawingml/2006/main">
              <a:rPr lang="el" altLang="ko-KR" sz="2800">
                <a:solidFill>
                  <a:srgbClr val="ff0000"/>
                </a:solidFill>
              </a:rPr>
              <a:t>Γεθσημανή</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Προχωρώντας λίγο πιο πέρα, έπεσε με το πρόσωπο στο έδαφος και προσευχήθηκε: «Πατέρα μου, αν είναι δυνατόν, ας αφαιρεθεί αυτό το ποτήρι από μένα. Όχι όμως όπως θέλω εγώ, αλλά όπως εσύ θέλεις».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Ματθαίος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86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πέθανε στο σταυρό.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 Ιησούς φώναξε με δυνατή φωνή: «Πατέρα, στα χέρια σου παραδίδω το πνεύμα μου». Όταν το είπε αυτό, άφησε την τελευταία του πνοή.</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Λουκ</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23:</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αιχμάλωτος από Ρωμαίους στρατιώτες, φόρεσε ένα ακάνθινο στεφάνι στο κεφάλι του, τον κορόιδευαν, κουβάλησε τον σταυρό και τον οδήγησαν έξω για να τον εκτελέσουν στο λόφο.</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Στη συνέχεια, ο Ιησούς σταυρώθηκε στο σταυρό μαζί με δύο εγκληματίες. Ο κόσμος στεκόταν και παρακολουθούσε, και οι κυβερνώντες τον κορόιδευαν.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«Πατέρα, συγχώρεσέ τους, γιατί δεν ξέρουν τι κάνουν». Ο Ιησούς προσευχήθηκε για αυτούς που τον σκότωσαν.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Ιησούς είπε: "Τελείωσε!" Και έσκυψε το κεφάλι Του και παρέδωσε το πνεύμα Του.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el" sz="2800">
                <a:solidFill>
                  <a:schemeClr val="tx1">
                    <a:lumMod val="65000"/>
                    <a:lumOff val="35000"/>
                  </a:schemeClr>
                </a:solidFill>
              </a:rPr>
              <a:t>Η αδελφή του Λαζάρου είπε στον Ιησού που ήρθε αργά: «Ιησού, αν ήσουν εδώ, ο αδερφός μου δεν θα είχε πεθάνει».</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Εκείνη τη στιγμή το παραπέτασμα του ναού σκίστηκε στα δύο από πάνω μέχρι κάτω. Η γη σείστηκε και οι βράχοι σκίστηκαν. Όταν οι στρατιώτες που σταύρωσαν τον Ιησού το είδαν αυτό, τρομοκρατήθηκαν και αναφώνησαν: «Σίγουρα ήταν ο Υιός του Θεού!».</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l" altLang="ko-KR" sz="3600">
                <a:solidFill>
                  <a:schemeClr val="tx1">
                    <a:lumMod val="65000"/>
                    <a:lumOff val="35000"/>
                  </a:schemeClr>
                </a:solidFill>
              </a:rPr>
              <a:t>Ο αναμάρτητος Ιησούς υπέφερε και πέθανε για λογαριασμό μας και πλήρωσε για τις αμαρτίες μας.</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Επομένως, δεν χρειάζεται να πληρώνουμε για τον εαυτό μας.</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Σωθήκαμε χάρη στον Ιησού.</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Δεν πρέπει να το ξεχνάμε ούτε μια στιγμή.</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ο Σωτήρας που μας έσωσε πεθαίνοντας για τις αμαρτίες μας στο σταυρό.</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Με ποιον σταυρώθηκε ο Ιησούς;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Μαθητές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Γυναίκες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Ιερείς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Εγκληματίες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④ </a:t>
            </a:r>
            <a:r xmlns:a="http://schemas.openxmlformats.org/drawingml/2006/main">
              <a:rPr lang="el" altLang="ko-KR" sz="2800">
                <a:solidFill>
                  <a:srgbClr val="ff0000"/>
                </a:solidFill>
              </a:rPr>
              <a:t>Εγκληματίες</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 Ιησούς φώναξε με δυνατή φωνή: «Πατέρα, στα χέρια σου παραδίδω το πνεύμα μου». Όταν το είπε αυτό, άφησε την τελευταία του πνοή.</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Λουκ</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23:</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87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Άδειος Τάφος</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Τότε γύρισε και είδε τον Ιησού να στέκεται εκεί, αλλά δεν κατάλαβε ότι ήταν ο Ιησούς.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Γιάννης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20:</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Η Μαρία η Μαγδαληνή πήγε στον τάφο για να δει τον νεκρό Ιησού. Όμως, η πέτρινη πόρτα του τάφου ήταν ανοιχτή.</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Δεν υπήρχε σώμα του Ιησού στον τάφο. Η Μαρία νόμιζε ότι κάποιος είχε κλέψει το σώμα του Ιησού.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άγγελος εμφανίστηκε και ρώτησε. "Γιατί κλαις?" Η Μαρία απάντησε: «Κάποιος έκλεψε το σώμα του Ιησού».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Ο Ιησούς είπε: «Αφαιρέστε την πέτρινη πύλη του τάφου». Ο Ιησούς διέταξε: «Βγες έξω, Λάζαρε».</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Και όταν γύρισε, ήταν ο Ιησούς που επέστρεψε ζωντανός. Αλλά η Μαρία δεν αναγνώρισε τον Ιησού. Δεν πίστευε ότι ο Ιησούς θα επέστρεφε στη ζωή.</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«Μαρία...» Μόνο όταν φώναξε ο Ιησούς, η Μαρία τον αναγνώρισε. «Κύριε, πραγματικά επέστρεψες στη ζωή.» Ο Ιησούς αναστήθηκε τρεις ημέρες μετά το θάνατό του.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el" altLang="ko-KR" sz="3300">
                <a:solidFill>
                  <a:schemeClr val="tx1">
                    <a:lumMod val="65000"/>
                    <a:lumOff val="35000"/>
                  </a:schemeClr>
                </a:solidFill>
              </a:rPr>
              <a:t>Κανείς στον κόσμο δεν είναι νεκρός</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l" altLang="ko-KR" sz="3300">
                <a:solidFill>
                  <a:schemeClr val="tx1">
                    <a:lumMod val="65000"/>
                    <a:lumOff val="35000"/>
                  </a:schemeClr>
                </a:solidFill>
              </a:rPr>
              <a:t>και πάλι ζωντανός.</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l" altLang="ko-KR" sz="3300">
                <a:solidFill>
                  <a:schemeClr val="tx1">
                    <a:lumMod val="65000"/>
                    <a:lumOff val="35000"/>
                  </a:schemeClr>
                </a:solidFill>
              </a:rPr>
              <a:t>Αλλά ο μόνος, ο Ιησούς, που αναστήθηκε από τον θάνατο, είναι ακόμα ζωντανός.</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l" altLang="ko-KR" sz="3300">
                <a:solidFill>
                  <a:schemeClr val="tx1">
                    <a:lumMod val="65000"/>
                    <a:lumOff val="35000"/>
                  </a:schemeClr>
                </a:solidFill>
              </a:rPr>
              <a:t>Η Βίβλος λέει ότι όσοι πιστεύουν στον Ιησού επιστρέφουν στη ζωή</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l" altLang="ko-KR" sz="3300">
                <a:solidFill>
                  <a:schemeClr val="tx1">
                    <a:lumMod val="65000"/>
                    <a:lumOff val="35000"/>
                  </a:schemeClr>
                </a:solidFill>
              </a:rPr>
              <a:t>όπως ο Ιησούς.</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l" altLang="ko-KR" sz="3300">
                <a:solidFill>
                  <a:schemeClr val="tx1">
                    <a:lumMod val="65000"/>
                    <a:lumOff val="35000"/>
                  </a:schemeClr>
                </a:solidFill>
              </a:rPr>
              <a:t>Δεν πρέπει λοιπόν να χάσουμε την ελπίδα μας</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l" altLang="ko-KR" sz="3300">
                <a:solidFill>
                  <a:schemeClr val="tx1">
                    <a:lumMod val="65000"/>
                    <a:lumOff val="35000"/>
                  </a:schemeClr>
                </a:solidFill>
              </a:rPr>
              <a:t>για την αιώνια ζωή.</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ο Κύριος της Νίκης που νίκησε τον θάνατο και επέστρεψε στη ζωή.</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σκέφτηκε η Μαρία όταν είδε ότι δεν υπήρχε Ιησούς στον τάφο;</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Ο Ιησούς αναστήθηκε!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Αυτός δεν είναι ο τάφος του Ιησού!</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Κάποιος έκλεψε το νεκρό σώμα του Ιησού!</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Οι μαθητές αγόρασαν το νεκρό σώμα του Ιησού!</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③ </a:t>
            </a:r>
            <a:r xmlns:a="http://schemas.openxmlformats.org/drawingml/2006/main">
              <a:rPr lang="el" altLang="ko-KR" sz="2800">
                <a:solidFill>
                  <a:srgbClr val="ff0000"/>
                </a:solidFill>
              </a:rPr>
              <a:t>Κάποιος έκλεψε το νεκρό σώμα του Ιησού!</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Τότε γύρισε και είδε τον Ιησού να στέκεται εκεί, αλλά δεν κατάλαβε ότι ήταν ο Ιησούς.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Γιάννης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20:</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88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που ανέβηκε στους ουρανούς</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Αφού τα είπε αυτά, σηκώθηκε μπροστά στα μάτια τους, και ένα σύννεφο τον έκρυψε από τα μάτια τους.</a:t>
            </a:r>
            <a:r xmlns:a="http://schemas.openxmlformats.org/drawingml/2006/main">
              <a:rPr lang="e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Οι μαθητές, που δεν γνώριζαν ότι ο Ιησούς είχε αναστηθεί, κατελήφθησαν από φόβο και απογοήτευση.</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αναστημένος Ιησούς ήρθε και στάθηκε ανάμεσά τους, τους έδειξε τα χέρια και τα πλευρά του και είπε: «Μην αμφιβάλλετε και πιστέψτε».</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el" sz="2800">
                <a:solidFill>
                  <a:schemeClr val="tx1">
                    <a:lumMod val="65000"/>
                    <a:lumOff val="35000"/>
                  </a:schemeClr>
                </a:solidFill>
              </a:rPr>
              <a:t>Τότε παραδόξως, τρεις μέρες μετά τον θάνατό του, ο Λάζαρος έφυγε. Οι άνθρωποι χάρηκαν όταν το είδαν αυτό και ύμνησαν τον Θεό.</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Τότε, ο Ιησούς είπε ότι θα πήγαινε πίσω στον Πατέρα Του, τον Θεό και υποσχέθηκε ότι θα έστελνε το Άγιο Πνεύμα.</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Και ο Ιησούς διέταξε τους μαθητές του να γίνουν μάρτυρες του μέχρι το τέλος του κόσμου, να κηρύξουν το ευαγγέλιο και να διδάξουν τον λόγο.</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Αφού ολοκλήρωσε όλες τις αποστολές σε αυτή τη γη, ο Ιησούς ανέβηκε στον ουρανό μπροστά στους μαθητές του. Και μας υποσχέθηκε ότι θα επέστρεφε σε αυτή τη χώρα μια μέρα.</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el" altLang="ko-KR" sz="3600">
                <a:solidFill>
                  <a:schemeClr val="tx1">
                    <a:lumMod val="65000"/>
                    <a:lumOff val="35000"/>
                  </a:schemeClr>
                </a:solidFill>
              </a:rPr>
              <a:t>Ο Ιησούς διέταξε τους μαθητές του να κηρύξουν το ευαγγέλιο μέχρι τα πέρατα της γης προτού αναληφθεί στον ουρανό.</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Η Εκκλησία είναι μια ομάδα μαθητών του Ιησού.</a:t>
            </a:r>
            <a:r xmlns:a="http://schemas.openxmlformats.org/drawingml/2006/main">
              <a:rPr lang="el" altLang="en-US" sz="3600">
                <a:solidFill>
                  <a:schemeClr val="tx1">
                    <a:lumMod val="65000"/>
                    <a:lumOff val="35000"/>
                  </a:schemeClr>
                </a:solidFill>
              </a:rPr>
              <a:t> </a:t>
            </a:r>
            <a:r xmlns:a="http://schemas.openxmlformats.org/drawingml/2006/main">
              <a:rPr lang="el" altLang="ko-KR" sz="3600">
                <a:solidFill>
                  <a:schemeClr val="tx1">
                    <a:lumMod val="65000"/>
                    <a:lumOff val="35000"/>
                  </a:schemeClr>
                </a:solidFill>
              </a:rPr>
              <a:t>Ως μαθητές του Ιησού, πρέπει να κηρύξουμε το ευαγγέλιο παντού. Και πρέπει να είμαστε μάρτυρες του Ιησού.</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ακόμα ζωντανός, κάθεται στη δεξιά πλευρά του Θεού, και θα επιστρέψει στη γη όπως υποσχέθηκε.</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έδειξε ο αναστημένος Ιησούς στους μαθητές του;</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Σημάδια νυχιών στα χέρια και τα πόδια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Σημάδια από αγκάθια στο κεφάλι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Σημάδια από μαστίγια στην πλάτη</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Μώλωπες στο πρόσωπο</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① </a:t>
            </a:r>
            <a:r xmlns:a="http://schemas.openxmlformats.org/drawingml/2006/main">
              <a:rPr lang="el" altLang="ko-KR" sz="2800">
                <a:solidFill>
                  <a:srgbClr val="ff0000"/>
                </a:solidFill>
              </a:rPr>
              <a:t>Σημάδια νυχιών στα χέρια και τα πόδια</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Αφού τα είπε αυτά, σηκώθηκε μπροστά στα μάτια τους, και ένα σύννεφο τον έκρυψε από τα μάτια τους.</a:t>
            </a:r>
            <a:r xmlns:a="http://schemas.openxmlformats.org/drawingml/2006/main">
              <a:rPr lang="e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89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Ήρθε το Άγιο Πνεύμα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Όλοι τους γέμισαν με Άγιο Πνεύμα και άρχισαν να μιλούν σε άλλες γλώσσες όπως τους επέτρεψε το Πνεύμα.</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Οι μαθητές ήταν στην Ιερουσαλήμ όπως είπε ο Ιησούς. Όταν ήρθε η ημέρα της Πεντηκοστής, ήταν όλοι μαζί σε ένα μέρος.</a:t>
            </a:r>
            <a:r xmlns:a="http://schemas.openxmlformats.org/drawingml/2006/main">
              <a:rPr lang="e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Ο Ιησούς επανέφερε τον Λάζαρο στη ζωή</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με τον λόγο του.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Θα πεθάνουμε κάποια μέρα, αλλά πρέπει να αναστηθούμε επειδή πιστεύουμε στον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Πρέπει να είσαι χριστιανός που ζει με την ελπίδα της ανάστασης.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Ξαφνικά ήρθε ένας ήχος σαν να φυσούσε δυνατός αέρας και γέμισε όλο το σπίτι όπου κάθονταν.</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Και τότε υπήρχε μια γλώσσα φωτιάς στο κεφάλι του καθενός, και τότε όλοι τους γέμισαν με Άγιο Πνεύμα και άρχισαν να μιλούν σε άλλες γλώσσες.</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Όταν όλοι έμειναν έκπληκτοι, ο Πέτρος άρχισε να τους κηρύττει για τον Ιησού και το ευαγγέλιο.</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Οι άνθρωποι άκουγαν το ευαγγέλιο, μετανόησαν και βάφτιζαν. Πάνω από 3.000 άτομα βαφτίστηκαν εκείνη την ημέρα.</a:t>
            </a:r>
            <a:r xmlns:a="http://schemas.openxmlformats.org/drawingml/2006/main">
              <a:rPr lang="e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Ο Ιησούς έστειλε το Άγιο Πνεύμα στους μαθητές του.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Το Άγιο Πνεύμα έδωσε στον Πέτρο σοφία και δύναμη να κηρύξει το ευαγγέλιο.</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Το Άγιο Πνεύμα είναι στις καρδιές όλων όσοι πιστεύουν στον Ιησού.</a:t>
            </a:r>
            <a:r xmlns:a="http://schemas.openxmlformats.org/drawingml/2006/main">
              <a:rPr lang="el" altLang="en-US" sz="3200">
                <a:solidFill>
                  <a:schemeClr val="tx1">
                    <a:lumMod val="65000"/>
                    <a:lumOff val="35000"/>
                  </a:schemeClr>
                </a:solidFill>
              </a:rPr>
              <a:t> </a:t>
            </a:r>
            <a:r xmlns:a="http://schemas.openxmlformats.org/drawingml/2006/main">
              <a:rPr lang="el" altLang="ko-KR" sz="3200">
                <a:solidFill>
                  <a:schemeClr val="tx1">
                    <a:lumMod val="65000"/>
                    <a:lumOff val="35000"/>
                  </a:schemeClr>
                </a:solidFill>
              </a:rPr>
              <a:t>Μην ξεχνάτε ότι το Άγιο Πνεύμα είναι αυτό που μας δίνει σοφία και κουράγιο να κηρύξουμε το ευαγγέλιο, όπως έδωσε στον Πέτρο σοφία και δύναμη.</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στέλνει το Άγιο Πνεύμα σε όλους όσους πιστεύουν σε αυτόν για να μας βοηθήσει.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άκουσαν όταν ήρθε το Άγιο Πνεύμα;</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ήχος τρομπέτας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βροντή</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το φύσημα ενός βίαιου ανέμου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ο ήχος των προσευχών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③ </a:t>
            </a:r>
            <a:r xmlns:a="http://schemas.openxmlformats.org/drawingml/2006/main">
              <a:rPr lang="el" altLang="ko-KR" sz="2800">
                <a:solidFill>
                  <a:srgbClr val="ff0000"/>
                </a:solidFill>
              </a:rPr>
              <a:t>το φύσημα ενός βίαιου ανέμου</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Όλοι τους γέμισαν με Άγιο Πνεύμα και άρχισαν να μιλούν σε άλλες γλώσσες όπως τους επέτρεψε το Πνεύμα.</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90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Φίλιππος είπε το Ευαγγέλιο στον Αιθίοπα</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Τότε ο Φίλιππος άρχισε με αυτό ακριβώς το απόσπασμα της Γραφής και του είπε τα καλά νέα για τον Ιησού.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8:</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el" sz="4000"/>
              <a:t>Γιατί αυτός ο γιος μου ήταν νεκρός και ζει ξανά. χάθηκε και βρέθηκε». Άρχισαν λοιπόν να γιορτάζουν.</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Λουκ</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ο κύριος της ζωής που φέρνει πίσω τους νεκρούς.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Μια μέρα ένας άγγελος Κυρίου είπε στον Φίλιππο που πίστεψε στον Ιησού: «Πήγαινε νότια στον δρόμο - τον δρόμο της ερήμου».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el" altLang="ko-KR" sz="3100">
                <a:solidFill>
                  <a:schemeClr val="tx1">
                    <a:lumMod val="65000"/>
                    <a:lumOff val="35000"/>
                  </a:schemeClr>
                </a:solidFill>
              </a:rPr>
              <a:t>Ξεκίνησε για τη νότια έρημο όπως είπε ο άγγελος. Αναρωτήθηκε γιατί τον έστειλε ο άγγελος </a:t>
            </a:r>
            <a:r xmlns:a="http://schemas.openxmlformats.org/drawingml/2006/main">
              <a:rPr lang="el"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Εκείνη την εποχή, ο ευνούχος που ήταν υπεύθυνος για τα χρήματα για τη χώρα της Αιθιοπίας, βρισκόταν στο βαγόνι και διάβαζε τα γραπτά του προφήτη Ησαΐα. Ο Φίλιππος πλησίασε και ρώτησε. «Καταλαβαίνεις τι διαβάζεις;»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«Πώς μπορώ να το καταλάβω», είπε, «εκτός αν μου το εξηγήσει κάποιος;» Ο Φίλιππος ξεκίνησε με αυτό ακριβώς το απόσπασμα της Γραφής και του είπε τα καλά νέα για τον Ιησού.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Αφού ο Αιθίοπας δέχθηκε τον Ιησού, επέστρεψε στη χώρα του χαρούμενος. Ο Φίλιππος ευχαρίστησε το Άγιο Πνεύμα που τον οδήγησε εκεί.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Ο Φίλιππος δεν μπορούσε να καταλάβει πλήρως αλλά υπάκουσε στην εντολή του Αγίου Πνεύματος. Έτσι μπορούσε να κηρύξει το ευαγγέλιο στον Αιθίοπα.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Μερικές φορές βρισκόμαστε σε μια κατάσταση που δεν μπορούμε να καταλάβουμε.</a:t>
            </a:r>
            <a:r xmlns:a="http://schemas.openxmlformats.org/drawingml/2006/main">
              <a:rPr lang="el" altLang="en-US" sz="3200">
                <a:solidFill>
                  <a:schemeClr val="tx1">
                    <a:lumMod val="65000"/>
                    <a:lumOff val="35000"/>
                  </a:schemeClr>
                </a:solidFill>
              </a:rPr>
              <a:t> </a:t>
            </a:r>
            <a:r xmlns:a="http://schemas.openxmlformats.org/drawingml/2006/main">
              <a:rPr lang="el" altLang="ko-KR" sz="3200">
                <a:solidFill>
                  <a:schemeClr val="tx1">
                    <a:lumMod val="65000"/>
                    <a:lumOff val="35000"/>
                  </a:schemeClr>
                </a:solidFill>
              </a:rPr>
              <a:t>Αλλά αν εμπιστεύεσαι τον Θεό και τον υπακούς στο Άγιο Πνεύμα ακόμα και εκείνη τη στιγμή, μπορείς να είσαι και άνθρωπος πίστης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που κηρύττουν το ευαγγέλιο.</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αυτός που οδηγεί τη σχέση με τον οποίο πρέπει να συναντηθούμε.</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ήταν ο Αιθίοπας ευνούχος που συνάντησε ο Φίλιππος ως υπεύθυνος;</a:t>
            </a:r>
            <a:r xmlns:a="http://schemas.openxmlformats.org/drawingml/2006/main">
              <a:rPr lang="el"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Ήταν επικεφαλής του στρατού.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Ήταν μάγειρας της χώρας του.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Αυτός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ήταν</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σε</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χρέωση</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του</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του</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της χώρας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χρήματα.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Έλεγχε τη λατρεία της χώρας.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③ </a:t>
            </a:r>
            <a:r xmlns:a="http://schemas.openxmlformats.org/drawingml/2006/main">
              <a:rPr lang="el" altLang="ko-KR" sz="2800">
                <a:solidFill>
                  <a:srgbClr val="ff0000"/>
                </a:solidFill>
              </a:rPr>
              <a:t>Ήταν υπεύθυνος για τα χρήματα της χώρας του.</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Τότε ο Φίλιππος άρχισε με αυτό ακριβώς το απόσπασμα της Γραφής και του είπε τα καλά νέα για τον Ιησού.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8:</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91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Σαούλ συναντά τον Ιησού</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Πόσες μέρες έχουν περάσει από τότε που πέθανε ο Λάζαρος όταν ήρθε ο Ιησούς;</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μια μέρα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δύο ημέρες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τρεις ημέρες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τέσσερις ημέρες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③ </a:t>
            </a:r>
            <a:r xmlns:a="http://schemas.openxmlformats.org/drawingml/2006/main">
              <a:rPr altLang="ko-KR" lang="el" sz="2800">
                <a:solidFill>
                  <a:srgbClr val="ff0000"/>
                </a:solidFill>
              </a:rPr>
              <a:t>τρεις ημέρες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Έπεσε στο έδαφος και άκουσε μια φωνή να του λέει: «Σαούλ, Σαούλ, γιατί με διώκεις;»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9:</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Υπήρχε ένας άντρας ονόματι Σαούλ που μισούσε αυτούς που πίστευαν στον Ιησού και μισούσε την εκκλησία.</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Ο Σαούλ μισούσε τόσο πολύ τον Ιησού που πήγε στη Δαμασκό για να συλλάβει τους Χριστιανούς.</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Καθώς πλησίαζε τη Δαμασκό στο ταξίδι του, ξαφνικά ένα φως από τον ουρανό έλαμψε γύρω του. Άκουσε μια φωνή: «Σαούλ, Σαούλ, γιατί με διώκεις;»</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«Ποιος είσαι, Κύριε;» ρώτησε ο Σαούλ. «Εγώ είμαι ο Ιησούς, τον οποίο καταδιώκεις». Ο Σαούλ εξεπλάγη που ο Ιησούς ήταν ζωντανός. Νόμιζε ότι ο Ιησούς ήταν νεκρός.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Σαούλ, που γνώρισε τον Ιησού, έγινε νέος άνθρωπος. Έτσι έγινε ο Απόστολος Παύλος, ο οποίος εργάστηκε σκληρά για να κηρύξει το ευαγγέλιο στους Εθνικούς και έγραψε πολλά βιβλία της Αγίας Γραφής.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Ο Σαούλ ήταν ένας άνθρωπος που καταδίωκε την εκκλησία, αλλά ο Θεός τον αποκάλεσε απόστολο.</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Ο Σαούλ, που γνώρισε τον Ιησού, έζησε μια εντελώς διαφορετική ζωή από πριν.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Τι αλλαγές έχετε κάνει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από τότε που γνώρισες τον Ιησού;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Όσοι συναντούν τον Ιησού πρέπει να ζήσουν μια διαφορετική ζωή από ποτέ.</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αυτός που συγχωρεί κακούς ανθρώπους όπως ο Σαούλ και τους καλεί και τους θέτει ως εργάτες.</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Γιατί ο Σαούλ πήγε στη Δαμασκό;</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Να συλλάβουν χριστιανούς.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Για να κάνετε ένα ταξίδι.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Να έχει λατρεία.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Να κηρύξουν το ευαγγέλιο</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① </a:t>
            </a:r>
            <a:r xmlns:a="http://schemas.openxmlformats.org/drawingml/2006/main">
              <a:rPr lang="el" altLang="ko-KR" sz="2800">
                <a:solidFill>
                  <a:srgbClr val="ff0000"/>
                </a:solidFill>
              </a:rPr>
              <a:t>Να συλλάβουν χριστιανούς.</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Έπεσε στο έδαφος και άκουσε μια φωνή να του λέει: «Σαούλ, Σαούλ, γιατί με διώκεις;»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9:</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Ο Ιησούς της είπε: «Εγώ είμαι η ανάσταση και η ζωή.</a:t>
            </a:r>
            <a:endParaRPr xmlns:a="http://schemas.openxmlformats.org/drawingml/2006/main" altLang="ko-KR" lang="en-US" sz="3600"/>
          </a:p>
          <a:p>
            <a:pPr xmlns:a="http://schemas.openxmlformats.org/drawingml/2006/main" lvl="0">
              <a:defRPr/>
            </a:pPr>
            <a:r xmlns:a="http://schemas.openxmlformats.org/drawingml/2006/main">
              <a:rPr altLang="ko-KR" lang="el" sz="3600"/>
              <a:t>και όποιος ζει και πιστεύει σε μένα δεν θα πεθάνει ποτέ. Το πιστεύεις αυτό;»</a:t>
            </a:r>
            <a:endParaRPr xmlns:a="http://schemas.openxmlformats.org/drawingml/2006/main" altLang="ko-KR" lang="en-US" sz="3600"/>
          </a:p>
          <a:p>
            <a:pPr xmlns:a="http://schemas.openxmlformats.org/drawingml/2006/main" lvl="0">
              <a:defRPr/>
            </a:pPr>
            <a:r xmlns:a="http://schemas.openxmlformats.org/drawingml/2006/main">
              <a:rPr altLang="ko-KR" lang="el"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Γιάννης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11:</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92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καλός φίλος του Παύλου, ο Βαρνάβας.</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 Βαρνάβας όμως τον πήρε και τον έφερε στους αποστόλους. Τους είπε πώς ο Σαούλ στο ταξίδι του είχε δει τον Κύριο και ότι ο Κύριος του είχε μιλήσει, και πώς στη Δαμασκό είχε κηρύξει άφοβα στο όνομα του Ιησού.</a:t>
            </a:r>
            <a:r xmlns:a="http://schemas.openxmlformats.org/drawingml/2006/main">
              <a:rPr lang="e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Αφού ο Παύλος συνάντησε τον Ιησού, θέλησε να συναντήσει τους μαθητές του Ιησού.</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Αλλά οι μαθητές του Ιησού φοβήθηκαν τον Παύλο. Επειδή δεν ήξεραν ότι αφού ο Παύλος γνώρισε τον Ιησού, πίστεψε στον Ιησού.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Βαρνάβας βοήθησε τον Παύλο. «Συνάντησε πραγματικά τον Ιησού και άλλαξε εντελώς!»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«Έχω δει επίσης τον Παύλο να κηρύττει στη Δαμασκό, όπου πήγε να συλλάβει τους Χριστιανούς!». Οι μαθητές έγιναν φίλοι με τον Παύλο με ευκολία.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Μετά από αυτό, ο Βαρνάβας και ο Παύλος έγιναν καλοί φίλοι και ταξίδεψαν σε όλο τον κόσμο για να κηρύξουν μαζί το ευαγγέλιο.</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Ο Παύλος, ο οποίος καταδίωκε την εκκλησία, γνώρισε τον Ιησού και έγινε νέος άνθρωπος, αλλά οι άνθρωποι δεν τον πίστεψαν.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Ο Θεός όμως ετοίμασε τον Βαρνάβα και τον έφτιαξε</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ένας καλός συνεργάτης για τον Παύλο.</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Όπως ο Παύλος και ο Βαρνάβας, θα πρέπει να είμαστε καλοί φίλοι πίστης και να βοηθάμε ο ένας τον άλλον.</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Ιησούς..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μας στέλνει έναν φίλο που μπορεί να μας βοηθήσει όταν βρισκόμαστε σε δύσκολη θέση.</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Ποιος βοήθησε τον Παύλο και έγιναν φίλοι όταν ήταν σε δύσκολη θέση;</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Πέτρος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Γιάννης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Βαρνάβας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Φίλιππος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③ </a:t>
            </a:r>
            <a:r xmlns:a="http://schemas.openxmlformats.org/drawingml/2006/main">
              <a:rPr lang="el" altLang="ko-KR" sz="2800">
                <a:solidFill>
                  <a:srgbClr val="ff0000"/>
                </a:solidFill>
              </a:rPr>
              <a:t>Βαρνάβας</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74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Η Μεταμόρφωση του Ιησού</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 Βαρνάβας όμως τον πήρε και τον έφερε στους αποστόλους. Τους είπε πώς ο Σαούλ στο ταξίδι του είχε δει τον Κύριο και ότι ο Κύριος του είχε μιλήσει, και πώς στη Δαμασκό είχε κηρύξει άφοβα στο όνομα του Ιησού.</a:t>
            </a:r>
            <a:r xmlns:a="http://schemas.openxmlformats.org/drawingml/2006/main">
              <a:rPr lang="el"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93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Η Ντόρκας, που επέστρεψε στη ζωή.</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 Πέτρος τους έστειλε όλους έξω από το δωμάτιο. μετά γονάτισε και προσευχήθηκε. Γυρνώντας προς τη νεκρή, είπε: «Ταμπίθα, σήκω». Άνοιξε τα μάτια της και βλέποντας τον Πέτρο ανακάθισε.</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9:</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Ήταν ένας μαθητής που ονομαζόταν Δορκάς, που πάντα έκανε το καλό και βοηθούσε τους φτωχούς.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Εκείνη την εποχή αρρώστησε και πέθανε. Οι γείτονές της ήταν πολύ λυπημένοι και έφεραν τον Πέτρο πίσω.</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Όταν έφτασε ο Πέτρος, όλοι όσοι είχαν βοηθηθεί από αυτήν έκλαιγαν, δείχνοντας τα ρούχα που είχε πάρει ως δώρο.</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Πέτρος τους έστειλε όλους έξω από το δωμάτιο. μετά έπεσε στο γόνατο και προσευχήθηκε.</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«Δόρκα, σήκω!», είπε ο Πέτρος. Άνοιξε τα μάτια της και ανακάθισε βλέποντας τον Πέτρο. Βλέποντας αυτό, όλοι χάρηκαν και πολλοί άνθρωποι σε εκείνο το χωριό πίστεψαν στον Ιησού.</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Ο Πέτρος ήταν μαθητής του Ιησού και ήταν σε θέση να κάνει αυτό που έκανε ο Ιησούς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όταν ήταν σε αυτή τη γη.</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000">
                <a:solidFill>
                  <a:schemeClr val="tx1">
                    <a:lumMod val="65000"/>
                    <a:lumOff val="35000"/>
                  </a:schemeClr>
                </a:solidFill>
              </a:rPr>
              <a:t>Ο Ιησούς είπε στους μαθητές του ότι θα έκαναν το ίδιο που έκανε κι εκείνος.</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el" altLang="ko-KR" sz="3000">
                <a:solidFill>
                  <a:schemeClr val="tx1">
                    <a:lumMod val="65000"/>
                    <a:lumOff val="35000"/>
                  </a:schemeClr>
                </a:solidFill>
              </a:rPr>
              <a:t>Είμαστε μαθητές του Ιησού.</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el" altLang="ko-KR" sz="3000">
                <a:solidFill>
                  <a:schemeClr val="tx1">
                    <a:lumMod val="65000"/>
                    <a:lumOff val="35000"/>
                  </a:schemeClr>
                </a:solidFill>
              </a:rPr>
              <a:t>Πρέπει να μάθουμε και να θυμόμαστε τι έκανε ο Ιησούς σε αυτή τη γη και να κάνουμε τα ίδια πράγματα με τον Ιησού.</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Ιησούς..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δίνει στους μαθητές του δύναμη ώστε να μπορούν να κηρύξουν το ευαγγέλιο.</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Εκεί μεταμορφώθηκε μπροστά τους. Το πρόσωπό του έλαμπε σαν τον ήλιο και τα ρούχα του έγιναν λευκά σαν το φως.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17:</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Όταν ο Πέτρος ήρθε στη Δόρκα, οι άνθρωποι ήταν λυπημένοι και τι του έδειξαν;</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Ρούχα που είχε φτιάξει η Δόρκα.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Γεύματα που είχε φτιάξει η Δόρκα.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Ο γιος της Δόρκας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Η επιστολή της Δόρκας.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① </a:t>
            </a:r>
            <a:r xmlns:a="http://schemas.openxmlformats.org/drawingml/2006/main">
              <a:rPr lang="el" altLang="ko-KR" sz="2800">
                <a:solidFill>
                  <a:srgbClr val="ff0000"/>
                </a:solidFill>
              </a:rPr>
              <a:t>Ρούχα που είχε φτιάξει η Δόρκα.</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 Πέτρος τους έστειλε όλους έξω από το δωμάτιο. μετά γονάτισε και προσευχήθηκε. Γυρνώντας προς τη νεκρή, είπε: «Ταμπίθα, σήκω». Άνοιξε τα μάτια της και βλέποντας τον Πέτρο ανακάθισε.</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9:</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94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Κορνήλιος, ένας Εθνικός που σώθηκε</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Οι περιτομημένοι πιστοί που είχαν έρθει με τον Πέτρο ήταν έκπληκτοι που το δώρο του Αγίου Πνεύματος είχε ξεχυθεί ακόμη και στους Εθνικούς.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 10:</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el" altLang="ko-KR" sz="2500">
                <a:solidFill>
                  <a:schemeClr val="tx1">
                    <a:lumMod val="65000"/>
                    <a:lumOff val="35000"/>
                  </a:schemeClr>
                </a:solidFill>
              </a:rPr>
              <a:t>Στην Καισάρεια βρισκόταν ένας άνδρας ονόματι Κορνήλιος, εκατόνταρχος στο λεγόμενο Ιταλικό Σύνταγμα.</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el" altLang="ko-KR" sz="2500">
                <a:solidFill>
                  <a:schemeClr val="tx1">
                    <a:lumMod val="65000"/>
                    <a:lumOff val="35000"/>
                  </a:schemeClr>
                </a:solidFill>
              </a:rPr>
              <a:t>Αυτός και όλη η οικογένειά του ήταν ευσεβείς και θεοσεβούμενοι. έδινε απλόχερα σε όσους είχαν ανάγκη και προσευχόταν τακτικά στον Θεό.</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Μια μέρα, ο Κορνήλιος άκουσε τη φωνή του Θεού ενώ προσευχόταν. «Στείλτε άντρες να γίνουν άντρας με το όνομα Πέτρος».</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el" altLang="ko-KR" sz="2400">
                <a:solidFill>
                  <a:schemeClr val="tx1">
                    <a:lumMod val="65000"/>
                    <a:lumOff val="35000"/>
                  </a:schemeClr>
                </a:solidFill>
              </a:rPr>
              <a:t>Εκείνο τον καιρό, ο Πέτρος είδε επίσης ένα όραμα στην προσευχή. Ο Θεός του έδωσε ζώα από τον ουρανό που οι Εβραίοι δεν μπορούσαν να φάνε και τον διέταξε να φάει.</a:t>
            </a:r>
            <a:r xmlns:a="http://schemas.openxmlformats.org/drawingml/2006/main">
              <a:rPr lang="el" altLang="en-US" sz="2400">
                <a:solidFill>
                  <a:schemeClr val="tx1">
                    <a:lumMod val="65000"/>
                    <a:lumOff val="35000"/>
                  </a:schemeClr>
                </a:solidFill>
              </a:rPr>
              <a:t> </a:t>
            </a:r>
            <a:r xmlns:a="http://schemas.openxmlformats.org/drawingml/2006/main">
              <a:rPr lang="el" altLang="ko-KR" sz="2400">
                <a:solidFill>
                  <a:schemeClr val="tx1">
                    <a:lumMod val="65000"/>
                    <a:lumOff val="35000"/>
                  </a:schemeClr>
                </a:solidFill>
              </a:rPr>
              <a:t>«Μην αποκαλείτε τίποτα ακάθαρτο που ο Θεός έχει καθαρίσει».</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Τελικά, ο Πέτρος ακολούθησε τους άνδρες που είχε στείλει ο Κορνήλιος και πήγε στο σπίτι του Κορνήλιου.</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el" altLang="ko-KR" sz="2400">
                <a:solidFill>
                  <a:schemeClr val="tx1">
                    <a:lumMod val="65000"/>
                    <a:lumOff val="35000"/>
                  </a:schemeClr>
                </a:solidFill>
              </a:rPr>
              <a:t>Ο Πέτρος τους κήρυξε τον Ιησού και το ευαγγέλιο στον Κορνήλιο και την οικογένειά του. Τότε κατέβηκε πάνω τους το Άγιο Πνεύμα. Κατάλαβε βλέποντας αυτό. «Ακόμη και οι εθνικοί μπορούν να σωθούν αν πιστέψουν στον Ιησού!»</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el" altLang="ko-KR" sz="3400">
                <a:solidFill>
                  <a:schemeClr val="tx1">
                    <a:lumMod val="65000"/>
                    <a:lumOff val="35000"/>
                  </a:schemeClr>
                </a:solidFill>
              </a:rPr>
              <a:t>Ο Πέτρος πίστευε ότι μόνο οι Εβραίοι μπορούσαν να πιστέψουν στον Ιησού και να σωθούν.</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el" altLang="ko-KR" sz="3400">
                <a:solidFill>
                  <a:schemeClr val="tx1">
                    <a:lumMod val="65000"/>
                    <a:lumOff val="35000"/>
                  </a:schemeClr>
                </a:solidFill>
              </a:rPr>
              <a:t>Αλλά το ευαγγέλιο του Θεού δεν έχει καμία διάκριση μεταξύ όλων των ανθρώπων του κόσμου.</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el" altLang="ko-KR" sz="3400">
                <a:solidFill>
                  <a:schemeClr val="tx1">
                    <a:lumMod val="65000"/>
                    <a:lumOff val="35000"/>
                  </a:schemeClr>
                </a:solidFill>
              </a:rPr>
              <a:t>Πρέπει να κηρύξουμε το ευαγγέλιο σε όλους στον κόσμο ώστε να μπορούν να σωθούν.</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Ιησούς πήρε μαζί του τον Πέτρο, τον Ιάκωβο και τον Ιωάννη και τους οδήγησε μόνοι τους σε ένα ψηλό βουνό.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Ιησούς..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δίνει τη σωτηρία σε όλους όσοι πιστεύουν σε αυτόν, ανεξαρτήτως εθνικότητας ή ιδιότητας.</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solidFill>
                  <a:srgbClr val="ff0000"/>
                </a:solidFill>
              </a:rPr>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Ποιο όραμα είδε ο Πέτρος ενώ προσευχόταν;</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Ο Ιησούς κατεβαίνει από τον ουρανό.</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Η Βίβλος κατεβαίνει από τον ουρανό.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Άγγελοι που κατεβαίνουν από τον ουρανό.</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Ζώα που οι Εβραίοι δεν μπορούν να φάνε κατέβηκαν από τον παράδεισο.</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④ </a:t>
            </a:r>
            <a:r xmlns:a="http://schemas.openxmlformats.org/drawingml/2006/main">
              <a:rPr lang="el" altLang="ko-KR" sz="2800">
                <a:solidFill>
                  <a:srgbClr val="ff0000"/>
                </a:solidFill>
              </a:rPr>
              <a:t>Ζώα που οι Εβραίοι δεν μπορούν να φάνε κατέβηκαν από τον παράδεισο.</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Οι περιτομημένοι πιστοί που είχαν έρθει με τον Πέτρο ήταν έκπληκτοι που το δώρο του Αγίου Πνεύματος είχε ξεχυθεί ακόμη και στους Εθνικούς.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 10:</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95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Ψάλλοντας Ύμνους</a:t>
            </a:r>
            <a:endParaRPr xmlns:a="http://schemas.openxmlformats.org/drawingml/2006/main" lang="en-US" altLang="ko-KR" sz="4000"/>
          </a:p>
          <a:p>
            <a:pPr xmlns:a="http://schemas.openxmlformats.org/drawingml/2006/main" algn="ctr">
              <a:defRPr/>
            </a:pPr>
            <a:r xmlns:a="http://schemas.openxmlformats.org/drawingml/2006/main">
              <a:rPr lang="el" altLang="ko-KR" sz="4000"/>
              <a:t>ακόμα και στη φυλακή</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Περί τα μεσάνυχτα ο Παύλος και ο Σίλας προσεύχονταν και έψαλλαν ύμνους στον Θεό, και οι άλλοι κρατούμενοι τους άκουγαν.</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16:</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Παύλος και ο Σίλας έκαναν ό,τι μπορούσαν για να κηρύξουν το ευαγγέλιο στον Φίλιππο. Αλλά οι άνθρωποι που το μισούσαν χτύπησαν τον Παύλο και τον Σίλα και τους έβαλαν στη φυλακή.</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Παύλος και ο Σίλας προσευχήθηκαν και δοξολογούσαν τον Θεό ακόμα και στη φυλακή. Όλοι στη φυλακή το άκουσαν αυτό.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Τότε ξαφνικά έγινε τόσο μεγάλος σεισμός που άνοιξαν όλες οι πόρτες της φυλακής. Ο δεσμοφύλακας ήταν πολύ ανήσυχος γιατί νόμιζε ότι οι κρατούμενοι είχαν δραπετεύσει.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Παύλος φώναξε: «Μην ανησυχείς! Είμαστε όλοι εδώ!» «Κύριε, τι πρέπει να κάνω για να σωθώ;» ρώτησε ο δεσμοφύλακας.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"Πίστεψε στον Κύριο Ιησού. Τότε εσύ και η οικογένειά σου θα σωθείς!" Εκείνη την ώρα της νύχτας τους πήρε ο δεσμοφύλακας και τους έπλυνε τις πληγές. τότε αμέσως βαφτίστηκε αυτός και όλη η οικογένειά του.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Εκεί μεταμορφώθηκε μπροστά τους. Το πρόσωπό του έλαμπε σαν τον ήλιο και τα ρούχα του έγιναν λευκά σαν το φως.</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el" altLang="ko-KR" sz="2900">
                <a:solidFill>
                  <a:schemeClr val="tx1">
                    <a:lumMod val="65000"/>
                    <a:lumOff val="35000"/>
                  </a:schemeClr>
                </a:solidFill>
              </a:rPr>
              <a:t>Ο Παύλος και ο Σίλας δεν απογοητεύτηκαν και προσευχήθηκαν και επαίνεσαν,</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l" altLang="ko-KR" sz="2900">
                <a:solidFill>
                  <a:schemeClr val="tx1">
                    <a:lumMod val="65000"/>
                    <a:lumOff val="35000"/>
                  </a:schemeClr>
                </a:solidFill>
              </a:rPr>
              <a:t>παρόλο που τους ξυλοκόπησαν μέχρι θανάτου.</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l" altLang="ko-KR" sz="2900">
                <a:solidFill>
                  <a:schemeClr val="tx1">
                    <a:lumMod val="65000"/>
                    <a:lumOff val="35000"/>
                  </a:schemeClr>
                </a:solidFill>
              </a:rPr>
              <a:t>Τότε ο Θεός άνοιξε την πόρτα της φυλακής και τους έδωσε την ευκαιρία να κηρύξουν το ευαγγέλιο</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l" altLang="ko-KR" sz="2900">
                <a:solidFill>
                  <a:schemeClr val="tx1">
                    <a:lumMod val="65000"/>
                    <a:lumOff val="35000"/>
                  </a:schemeClr>
                </a:solidFill>
              </a:rPr>
              <a:t>στον δεσμοφύλακα και την οικογένειά του.</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l" altLang="ko-KR" sz="2900">
                <a:solidFill>
                  <a:schemeClr val="tx1">
                    <a:lumMod val="65000"/>
                    <a:lumOff val="35000"/>
                  </a:schemeClr>
                </a:solidFill>
              </a:rPr>
              <a:t>Υπάρχουν στιγμές που έχουμε πρόβλημα και εμείς.</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l" altLang="ko-KR" sz="2900">
                <a:solidFill>
                  <a:schemeClr val="tx1">
                    <a:lumMod val="65000"/>
                    <a:lumOff val="35000"/>
                  </a:schemeClr>
                </a:solidFill>
              </a:rPr>
              <a:t>Και αν δεν απογοητευτείτε και προχωρήσετε στην προσευχή και τον έπαινο, ο Θεός θα σας σώσει</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l" altLang="ko-KR" sz="2900">
                <a:solidFill>
                  <a:schemeClr val="tx1">
                    <a:lumMod val="65000"/>
                    <a:lumOff val="35000"/>
                  </a:schemeClr>
                </a:solidFill>
              </a:rPr>
              <a:t>με καταπληκτικό τρόπο.</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Ιησούς..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μου δίνει τη δύναμη να ξεπεράσω όλες τις δυσκολίες και τις κακουχίες.</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έκαναν ο Παύλος και ο Σίλας στη φυλακή;</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Έκλαιγαν.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Παρακαλούσαν για τη ζωή τους.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Απογοητεύτηκαν.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Προσευχήθηκαν και τραγούδησαν ύμνους.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④ </a:t>
            </a:r>
            <a:r xmlns:a="http://schemas.openxmlformats.org/drawingml/2006/main">
              <a:rPr lang="el" altLang="ko-KR" sz="2800">
                <a:solidFill>
                  <a:srgbClr val="ff0000"/>
                </a:solidFill>
              </a:rPr>
              <a:t>Προσευχήθηκαν και τραγούδησαν ύμνους.</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Περί τα μεσάνυχτα ο Παύλος και ο Σίλας προσεύχονταν και έψαλλαν ύμνους στον Θεό, και οι άλλοι κρατούμενοι τους άκουγαν.</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16:</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96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Παύλος κήρυξε το Ευαγγέλιο στον Βασιλιά</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 Παύλος απάντησε: «Σύντομο ή πολύ – προσεύχομαι στον Θεό όχι μόνο εσύ αλλά όλοι όσοι με ακούνε σήμερα να γίνουν αυτό που είμαι, εκτός από αυτές τις αλυσίδες».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26:</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Παύλος κήρυξε το ευαγγέλιο και τελικά έγινε φυλακισμένος στην Ιερουσαλήμ. Ο βασιλιάς Αγρίππας ρώτησε για τις αμαρτίες του φυλακισμένου Παύλου.</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«Έχεις άδεια να μιλήσεις για τον εαυτό σου!» Ο Αγρίππας έδωσε χρόνο στον Παύλο για να ξεκινήσει την υπεράσπισή του.</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Παύλος χρησιμοποίησε την ευκαιρία για να κηρύξει το ευαγγέλιο. "Ω βασιλιά, ελπίζω να γίνεις σαν εμένα εκτός από αυτές τις αλυσίδες!"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βασιλιάς δεν βρήκε αμαρτία στον Παύλο. Ο Παύλος ήθελε να πάει στη Ρώμη και να κηρύξει το ευαγγέλιο στον Αυτοκράτορα..</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Τότε εμφανίστηκαν μπροστά τους ο Μωυσής και ο Ηλίας, που μιλούσαν με τον Ιησού.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Τελικά, ο Παύλος έκανε έκκληση στον Ρωμαίο αυτοκράτορα. Ως κρατούμενος, ο Παύλος μπήκε σε μια βάρκα για να πάει στον αυτοκράτορα της Ρώμης.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Ο Παύλος ήταν φυλακισμένος, αλλά κήρυττε το ευαγγέλιο με περηφάνια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ενώπιον του βασιλιά της δικής του δίκης.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Επειδή δεν ντρεπόταν για το ευαγγέλιο, και πίστευε ότι ήταν μια περήφανη αλήθεια.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Χρειάζεται να είμαστε σε θέση να κηρύττουμε με αυτοπεποίθηση και θαρραλέα το Ευαγγέλιο του Ιησού όποιον κι αν συναντήσουμε.</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Ιησούς..</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πολύ υψηλότερος από τον υψηλότερο άνθρωπο στον κόσμο.</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έκανε ο Παύλος όταν ο βασιλιάς της δίκης του Παύλου του έδωσε την ευκαιρία να μιλήσει;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Κήρυξε το Ευαγγέλιο του Ιησού.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Κατηγόρησε έναν κακό άνθρωπο.</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Ζήτησε την απελευθέρωσή του.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Προσευχόταν και τραγούδησε ύμνους.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① </a:t>
            </a:r>
            <a:r xmlns:a="http://schemas.openxmlformats.org/drawingml/2006/main">
              <a:rPr lang="el" altLang="ko-KR" sz="2800">
                <a:solidFill>
                  <a:srgbClr val="ff0000"/>
                </a:solidFill>
              </a:rPr>
              <a:t>Κήρυξε το Ευαγγέλιο του Ιησού.</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Ο Παύλος απάντησε: «Σύντομο ή πολύ – προσεύχομαι στον Θεό όχι μόνο εσύ αλλά όλοι όσοι με ακούνε σήμερα να γίνουν αυτό που είμαι, εκτός από αυτές τις αλυσίδες».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26:</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97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πλοίο βυθίζεται!</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και είπε: «Μη φοβάσαι, Παύλο. Πρέπει να δικαστείτε ενώπιον του Καίσαρα. και ο Θεός σου έδωσε ευγενικά τη ζωή όλων όσοι πλέουν μαζί σου».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27:</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Παύλος μεταφέρθηκε στη Ρώμη με πλοίο μαζί με τους άλλους κρατούμενους.</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Ωστόσο, το πλοίο κινδύνευσε να βυθιστεί λόγω του τυφώνα. Όλοι έτρεμαν από φόβο.</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Παύλος προσευχήθηκε στον Θεό και είπε στους ανθρώπους. «Μη φοβάσαι. Ο Θεός είπε ότι κανείς δεν θα πέθαινε».</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Μια φωνή από το σύννεφο είπε: «Αυτός είναι ο Γιος μου, τον οποίο αγαπώ. μαζί του είμαι πολύ ευχαριστημένος. Ακουσέ τον!"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Το πλοίο βυθίστηκε, αλλά όπως είπε ο Παύλος, οι άνθρωποι μπορούσαν όλοι να προσγειωθούν στο νησί χωρίς ούτε έναν θάνατο.</a:t>
            </a:r>
            <a:r xmlns:a="http://schemas.openxmlformats.org/drawingml/2006/main">
              <a:rPr lang="el"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Παύλος κήρυξε τον Ιησού στο νησί και έδωσε δόξα στον Θεό.</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Ο Παύλος προσευχόταν, ενθάρρυνε τους άλλους, ακόμη και σε περιόδους κρίσης που το πλοίο ήταν έτοιμο να βυθιστεί.</a:t>
            </a:r>
            <a:r xmlns:a="http://schemas.openxmlformats.org/drawingml/2006/main">
              <a:rPr lang="el" altLang="en-US" sz="3200">
                <a:solidFill>
                  <a:schemeClr val="tx1">
                    <a:lumMod val="65000"/>
                    <a:lumOff val="35000"/>
                  </a:schemeClr>
                </a:solidFill>
              </a:rPr>
              <a:t> </a:t>
            </a:r>
            <a:r xmlns:a="http://schemas.openxmlformats.org/drawingml/2006/main">
              <a:rPr lang="el" altLang="ko-KR" sz="3200">
                <a:solidFill>
                  <a:schemeClr val="tx1">
                    <a:lumMod val="65000"/>
                    <a:lumOff val="35000"/>
                  </a:schemeClr>
                </a:solidFill>
              </a:rPr>
              <a:t>Στο τέλος, σώθηκαν όλοι,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όπως είπε ο Παύλος.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Ο λαός του Θεού είναι υπεύθυνος για την παράδοση του θελήματος του Θεού στον κόσμο μέσω της προσευχής και για τα καλά νέα της σωτηρίας του Θεού.</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είναι ο ιδιοκτήτης όλης της ζωής στον κόσμο. Τίποτα δεν πεθαίνει χωρίς την άδειά του.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Τι έκανε ο Παύλος όταν το πλοίο συνάντησε τον τυφώνα;</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Έκλαψε.</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Πήδηξε στη θάλασσα.</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Πολέμησε εναντίον του πιλότου.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Προσευχήθηκε στον Θεό.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④ </a:t>
            </a:r>
            <a:r xmlns:a="http://schemas.openxmlformats.org/drawingml/2006/main">
              <a:rPr lang="el" altLang="ko-KR" sz="2800">
                <a:solidFill>
                  <a:srgbClr val="ff0000"/>
                </a:solidFill>
              </a:rPr>
              <a:t>Προσευχήθηκε στον Θεό.</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και είπε: «Μη φοβάσαι, Παύλο. Πρέπει να δικαστείτε ενώπιον του Καίσαρα. και ο Θεός σου έδωσε ευγενικά τη ζωή όλων όσοι πλέουν μαζί σου».</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Πράξεις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27:</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98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Παράκληση Παύλου για τον Ονήσιμο</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Σας απευθύνω έκκληση για τον γιο μου Ονήσιμο, που έγινε γιος μου ενώ ήμουν αλυσοδεμένος.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Φιλήμων</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Ονήσιμος ήταν υπηρέτης του Φιλήμονα. Αλλά έφυγε κρυφά χωρίς την άδεια του κυρίου του στη Ρώμη.</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Όνησιμος συνάντησε τον Παύλο που ήταν φυλακισμένος στη Ρώμη. Ο Παύλος του κήρυξε το ευαγγέλιο και πίστεψε στον Ιησού.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Όταν το άκουσαν αυτό, έπεσαν με το πρόσωπο στο έδαφος τρομαγμένοι. Ο Ιησούς είπε: «Μη φοβάσαι». Όταν σήκωσαν το βλέμμα τους, δεν είδαν κανέναν εκτός από τον Ιησού.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Παύλος είπε στον Ονήσιμο να πάει πίσω στον κύριό του Φιλήμονα και να ζητήσει συγχώρεση. Και ο Παύλος είπε στον Ονήσιμο να ζήσει ως πιστός στον Ιησού.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Όνησιμος ανησύχησε. Γιατί τότε ο δραπέτης υπηρέτης σκοτώθηκε από τον ιδιοκτήτη του.</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Παύλος έγραψε μια επιστολή για τον Ονήσιμο στον κύριό του, τον Φιλήμονα, για να τον συγχωρήσει. Αυτό το γράμμα είναι «Φιλήμων» στη Βίβλο.</a:t>
            </a:r>
            <a:r xmlns:a="http://schemas.openxmlformats.org/drawingml/2006/main">
              <a:rPr lang="el"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Ο Παύλος επανασύνδεσε τη διαλυμένη σχέση μεταξύ του Ονήσιμου και του Φιλήμονα. Ο Ονήσιμος ζήτησε από τον Φιλήμονα συγχώρεση και ο Φιλήμονας συγχώρεσε τον Ονήσιμο.</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Πρέπει να ζητήσουμε συγχώρεση αν έχουμε κάνει κάτι λάθος.</a:t>
            </a:r>
            <a:r xmlns:a="http://schemas.openxmlformats.org/drawingml/2006/main">
              <a:rPr lang="el" altLang="en-US" sz="3200">
                <a:solidFill>
                  <a:schemeClr val="tx1">
                    <a:lumMod val="65000"/>
                    <a:lumOff val="35000"/>
                  </a:schemeClr>
                </a:solidFill>
              </a:rPr>
              <a:t> </a:t>
            </a:r>
            <a:r xmlns:a="http://schemas.openxmlformats.org/drawingml/2006/main">
              <a:rPr lang="el" altLang="ko-KR" sz="3200">
                <a:solidFill>
                  <a:schemeClr val="tx1">
                    <a:lumMod val="65000"/>
                    <a:lumOff val="35000"/>
                  </a:schemeClr>
                </a:solidFill>
              </a:rPr>
              <a:t>Και αν κάποιος μας έκανε κάτι κακό, πρέπει να τον συγχωρήσουμε.</a:t>
            </a:r>
            <a:r xmlns:a="http://schemas.openxmlformats.org/drawingml/2006/main">
              <a:rPr lang="el" altLang="en-US" sz="3200">
                <a:solidFill>
                  <a:schemeClr val="tx1">
                    <a:lumMod val="65000"/>
                    <a:lumOff val="35000"/>
                  </a:schemeClr>
                </a:solidFill>
              </a:rPr>
              <a:t> </a:t>
            </a:r>
            <a:r xmlns:a="http://schemas.openxmlformats.org/drawingml/2006/main">
              <a:rPr lang="el" altLang="ko-KR" sz="3200">
                <a:solidFill>
                  <a:schemeClr val="tx1">
                    <a:lumMod val="65000"/>
                    <a:lumOff val="35000"/>
                  </a:schemeClr>
                </a:solidFill>
              </a:rPr>
              <a:t>Αυτό πιστεύουν οι άνθρωποι στον Ιησού.</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Ιησούς..</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φέρνει ειρήνη και συμφιλίωση όπου υπάρχουν μάχες και συγκρούσεις.</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Ποιον συνάντησε ο Ονήσιμος στη Ρώμη όταν έφυγε από τον ιδιοκτήτη του, τον Φιλήμονα;</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Πέτρος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Γιάννης</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Βαρνάβας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Παύλος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④ </a:t>
            </a:r>
            <a:r xmlns:a="http://schemas.openxmlformats.org/drawingml/2006/main">
              <a:rPr lang="el" altLang="ko-KR" sz="2800">
                <a:solidFill>
                  <a:srgbClr val="ff0000"/>
                </a:solidFill>
              </a:rPr>
              <a:t>Παύλος</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el" altLang="ko-KR" sz="3600"/>
              <a:t>Σας απευθύνω έκκληση για τον γιο μου Ονήσιμο, που έγινε γιος μου ενώ ήμουν αλυσοδεμένος.</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Φιλήμων</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99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Τιμόθεος, ο μαθητής του Παύλου</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Θυμήθηκα την ειλικρινή σου πίστη, που έζησε πρώτα στη γιαγιά σου Λόις και στη μητέρα σου Ευνίκη και, είμαι πεπεισμένος, τώρα ζει και σε σένα.</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2 Θημόθεος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Παύλος είχε έναν μαθητή που ονομαζόταν Τιμόθεος. Ο Τιμόθεος ήταν ιεραπόστολος με τον Παύλο από τότε που ήταν αγόρι.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Υπήρχε ένας άντρας που είχε δύο γιους. Ο δεύτερος γιος ζήτησε από τον πατέρα του να του δώσει προκαταβολικά το μερίδιό του από την περιουσία.</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l" sz="3600">
                <a:solidFill>
                  <a:schemeClr val="tx1">
                    <a:lumMod val="65000"/>
                    <a:lumOff val="35000"/>
                  </a:schemeClr>
                </a:solidFill>
              </a:rPr>
              <a:t>Ο Ιησούς ήταν σε αυτή τη γη με ανθρώπινη μορφή, αλλά είναι επίσης Θεός.</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Καθώς ο Θεός πρόσταξε τους μαθητές του στο βουνό,</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πρέπει να πιστέψουμε στον Ιησού ως Υιό του Θεού και να τον ακούσουμε προσεκτικά.</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Παύλος, που ήταν στη φυλακή, ήξερε ότι επρόκειτο να πεθάνει και έγραψε μια επιστολή στον αγαπημένο του μαθητή Τιμόθεο.</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Η επιστολή έλεγε πώς ο Τιμόθεος έπρεπε να διδάσκει τους πιστούς ως λειτουργός της εκκλησίας.</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Τιμόθεος και οι πιστοί διάβασαν την επιστολή του Παύλου και αποφάσισαν να μην χάσουν την πίστη τους μέχρι το τέλος ακόμη και σε διωγμό.</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Έτσι, η πίστη του Παύλου μεταδόθηκε στον μαθητή του Τιμόθεο και πάλι στις εκκλησίες.</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el" altLang="ko-KR" sz="3600">
                <a:solidFill>
                  <a:schemeClr val="tx1">
                    <a:lumMod val="65000"/>
                    <a:lumOff val="35000"/>
                  </a:schemeClr>
                </a:solidFill>
              </a:rPr>
              <a:t>Χάρη στους ευαγγελιστές που μας κήρυξαν το ευαγγέλιο και τους δασκάλους που μας δίδαξαν τον λόγο του Θεού, η πίστη μας και η εκκλησία μας έχουν μεγαλώσει.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l" altLang="ko-KR" sz="3600">
                <a:solidFill>
                  <a:schemeClr val="tx1">
                    <a:lumMod val="65000"/>
                    <a:lumOff val="35000"/>
                  </a:schemeClr>
                </a:solidFill>
              </a:rPr>
              <a:t>Τώρα πρέπει να εκδώσουμε την πίστη μας και να τους διδάξουμε τον λόγο του Θεού που έχουμε μάθει.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Ο Ιησούς είναι..</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αναστήθηκε και ζει αιώνια, με εκκλησίες και πιστούς που πιστεύουν σε αυτόν.</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Σε ποιον έγραψε ο Παύλος την επιστολή καθώς πλησίαζε η ημέρα του θανάτου του;</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Λουκάς</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Σημάδι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Τιμόθεο</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Σίλας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③ </a:t>
            </a:r>
            <a:r xmlns:a="http://schemas.openxmlformats.org/drawingml/2006/main">
              <a:rPr lang="el" altLang="ko-KR" sz="2800">
                <a:solidFill>
                  <a:srgbClr val="ff0000"/>
                </a:solidFill>
              </a:rPr>
              <a:t>Τιμόθεο</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Θυμήθηκα την ειλικρινή σου πίστη, που έζησε πρώτα στη γιαγιά σου Λόις και στη μητέρα σου Ευνίκη και, είμαι πεπεισμένος, τώρα ζει και σε σένα.</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2 Θημόθεος</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4:</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Νο. 100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Γιάννης είδε ένα εκπληκτικό θέαμα</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Αυτός που μαρτυρεί αυτά τα πράγματα λέει: «Ναι, έρχομαι σύντομα». Αμήν. Έλα, Κύριε Ιησού.</a:t>
            </a:r>
            <a:endParaRPr xmlns:a="http://schemas.openxmlformats.org/drawingml/2006/main" lang="en-US" altLang="ko-KR" sz="3600"/>
          </a:p>
          <a:p>
            <a:pPr xmlns:a="http://schemas.openxmlformats.org/drawingml/2006/main" lvl="0">
              <a:defRPr/>
            </a:pPr>
            <a:r xmlns:a="http://schemas.openxmlformats.org/drawingml/2006/main">
              <a:rPr lang="el"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Αποκάλυψη</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22:</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λάμπει υπέροχα με λαμπρή εμφάνιση.</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διωγμός της εκκλησίας γινόταν όλο και χειρότερος μέρα με τη μέρα. Όλοι οι μαθητές του μαρτύρησαν διατηρώντας την πίστη και ο Ιωάννης περιορίστηκε μόνος στην Πάτμο.</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Μια μέρα άκουσε μια δυνατή φωνή σαν τρομπέτα, που έλεγε: «Γράψε σε έναν κύλινδρο αυτό που βλέπεις και στείλε το στις επτά εκκλησίες».</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Ιωάννης είδε επίσης τον Ιησού. Ο Ιησούς ήταν η εικόνα ενός βασιλιά που είχε όλη τη δύναμη του κόσμου.</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Ιωάννης είδε τον νέο ουρανό και τη νέα γη που θα έρθει. Δεν θα υπάρχει τίποτα κακό, δεν θα υπάρχει λύπη, και θα υπάρχει πάντα ευτυχία με τον Θεό.</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Ιωάννης έγραψε όλα αυτά τα οράματα και τα έγραψε στις εκκλησίες. «Κρατήστε την πίστη σας, γιατί ο Κύριος θα ξανάρθει!» Αυτό είναι το τελευταίο βιβλίο της Βίβλου, η Αποκάλυψη</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μάθημα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solidFill>
                  <a:schemeClr val="tx1">
                    <a:lumMod val="65000"/>
                    <a:lumOff val="35000"/>
                  </a:schemeClr>
                </a:solidFill>
              </a:rPr>
              <a:t>Ο Ιησούς θα επιστρέψει ξανά σε αυτή τη γη</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ως δικαστής κάποια μέρα.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Εκείνη την ώρα όσοι δεν πίστευαν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στον Ιησού να υποφέρεις για πάντα,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Όσοι πιστεύουν στον Ιησού θα απολαύσουν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Αιώνια ζωή με Ευτυχία.</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Περιμένεις να έρθει ξανά ο Ιησούς;</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l" altLang="ko-KR" sz="3200">
                <a:solidFill>
                  <a:schemeClr val="tx1">
                    <a:lumMod val="65000"/>
                    <a:lumOff val="35000"/>
                  </a:schemeClr>
                </a:solidFill>
              </a:rPr>
              <a:t>Δεν πρέπει να χάσουμε αυτή την ελπίδα, πρέπει να διατηρήσουμε την πίστη μας σε αυτή τη γη μέχρι το τέλος</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el" altLang="ko-KR" sz="3200"/>
              <a:t>Ποιος είναι ο Ιησούς;</a:t>
            </a:r>
            <a:r xmlns:a="http://schemas.openxmlformats.org/drawingml/2006/main">
              <a:rPr lang="el"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rgbClr val="0070c0"/>
                </a:solidFill>
              </a:rPr>
              <a:t>Ιησούς..</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l" altLang="ko-KR" sz="3600">
                <a:solidFill>
                  <a:schemeClr val="tx1">
                    <a:lumMod val="65000"/>
                    <a:lumOff val="35000"/>
                  </a:schemeClr>
                </a:solidFill>
              </a:rPr>
              <a:t>Ο Ιησούς θα επιστρέψει ξανά σε αυτή τη γη ως βασιλιάς, θα κρίνει τα πάντα και θα κυβερνά τα πάντα για πάντα.</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Το σημερινό Κουίζ</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Πώς λέγεται το νησί όπου ήταν έγκλειστος ο μαθητής Ιωάννης;</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① </a:t>
            </a:r>
            <a:r xmlns:a="http://schemas.openxmlformats.org/drawingml/2006/main">
              <a:rPr lang="el" altLang="ko-KR" sz="2800">
                <a:solidFill>
                  <a:schemeClr val="tx1">
                    <a:lumMod val="65000"/>
                    <a:lumOff val="35000"/>
                  </a:schemeClr>
                </a:solidFill>
              </a:rPr>
              <a:t>Μάλτα</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② </a:t>
            </a:r>
            <a:r xmlns:a="http://schemas.openxmlformats.org/drawingml/2006/main">
              <a:rPr lang="el" altLang="ko-KR" sz="2800">
                <a:solidFill>
                  <a:schemeClr val="tx1">
                    <a:lumMod val="65000"/>
                    <a:lumOff val="35000"/>
                  </a:schemeClr>
                </a:solidFill>
              </a:rPr>
              <a:t>Χαβάη</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③ </a:t>
            </a:r>
            <a:r xmlns:a="http://schemas.openxmlformats.org/drawingml/2006/main">
              <a:rPr lang="el"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chemeClr val="tx1">
                    <a:lumMod val="65000"/>
                    <a:lumOff val="35000"/>
                  </a:schemeClr>
                </a:solidFill>
              </a:rPr>
              <a:t>④ </a:t>
            </a:r>
            <a:r xmlns:a="http://schemas.openxmlformats.org/drawingml/2006/main">
              <a:rPr lang="el" altLang="ko-KR" sz="2800">
                <a:solidFill>
                  <a:schemeClr val="tx1">
                    <a:lumMod val="65000"/>
                    <a:lumOff val="35000"/>
                  </a:schemeClr>
                </a:solidFill>
              </a:rPr>
              <a:t>Πάτμος</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l" altLang="en-US" sz="2800">
                <a:solidFill>
                  <a:srgbClr val="ff0000"/>
                </a:solidFill>
              </a:rPr>
              <a:t>④ </a:t>
            </a:r>
            <a:r xmlns:a="http://schemas.openxmlformats.org/drawingml/2006/main">
              <a:rPr lang="el" altLang="ko-KR" sz="2800">
                <a:solidFill>
                  <a:srgbClr val="ff0000"/>
                </a:solidFill>
              </a:rPr>
              <a:t>Πάτμος</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el" altLang="ko-KR" sz="4000"/>
              <a:t>Ο σημερινός λόγος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el" altLang="ko-KR" sz="3600"/>
              <a:t>Αυτός που μαρτυρεί αυτά τα πράγματα λέει: «Ναι, έρχομαι σύντομα». Αμήν. Έλα, Κύριε Ιησού.</a:t>
            </a:r>
            <a:endParaRPr xmlns:a="http://schemas.openxmlformats.org/drawingml/2006/main" lang="en-US" altLang="ko-KR" sz="3600"/>
          </a:p>
          <a:p>
            <a:pPr xmlns:a="http://schemas.openxmlformats.org/drawingml/2006/main" lvl="0">
              <a:defRPr/>
            </a:pPr>
            <a:r xmlns:a="http://schemas.openxmlformats.org/drawingml/2006/main">
              <a:rPr lang="el"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l" altLang="ko-KR" sz="2800">
                <a:solidFill>
                  <a:schemeClr val="tx1">
                    <a:lumMod val="65000"/>
                    <a:lumOff val="35000"/>
                  </a:schemeClr>
                </a:solidFill>
              </a:rPr>
              <a:t>Αποκάλυψη</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22:</a:t>
            </a:r>
            <a:r xmlns:a="http://schemas.openxmlformats.org/drawingml/2006/main">
              <a:rPr lang="el" altLang="en-US" sz="2800">
                <a:solidFill>
                  <a:schemeClr val="tx1">
                    <a:lumMod val="65000"/>
                    <a:lumOff val="35000"/>
                  </a:schemeClr>
                </a:solidFill>
              </a:rPr>
              <a:t> </a:t>
            </a:r>
            <a:r xmlns:a="http://schemas.openxmlformats.org/drawingml/2006/main">
              <a:rPr lang="el"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Σημερινή</a:t>
            </a:r>
            <a:r xmlns:a="http://schemas.openxmlformats.org/drawingml/2006/main">
              <a:rPr altLang="en-US" lang="el" sz="4000">
                <a:solidFill>
                  <a:srgbClr val="ff0000"/>
                </a:solidFill>
              </a:rPr>
              <a:t> </a:t>
            </a:r>
            <a:r xmlns:a="http://schemas.openxmlformats.org/drawingml/2006/main">
              <a:rPr altLang="ko-KR" lang="el" sz="4000">
                <a:solidFill>
                  <a:srgbClr val="ff0000"/>
                </a:solidFill>
              </a:rPr>
              <a:t>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Ποιος δεν είδε τη μεταμόρφωση του Ιησού;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Πέτρος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Τζέιμς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Γιάννης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Θωμάς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Θωμάς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Εκεί μεταμορφώθηκε μπροστά τους. Το πρόσωπό του έλαμπε σαν τον ήλιο και τα ρούχα του έγιναν λευκά σαν το φως.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17:</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75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Ιησούς</a:t>
            </a:r>
            <a:r xmlns:a="http://schemas.openxmlformats.org/drawingml/2006/main">
              <a:rPr lang="el" altLang="en-US" sz="4400"/>
              <a:t> </a:t>
            </a:r>
            <a:r xmlns:a="http://schemas.openxmlformats.org/drawingml/2006/main">
              <a:rPr lang="el" altLang="ko-KR" sz="4400"/>
              <a:t>Αγαπά τα παιδιά</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el" sz="3600"/>
              <a:t>Όταν το είδε αυτό ο Ιησούς, αγανάκτησε. Τους είπε: «Αφήστε τα μικρά παιδιά να έρθουν σε μένα και μην τα εμποδίσετε, γιατί η βασιλεία του Θεού ανήκει σε τέτοια.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Ένας γονέας έφερε το παιδί του στον Ιησού για να το ευλογήσει ο Ιησούς.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Τότε, οι μαθητές του Ιησού τον επέπληξαν. «Πώς τολμάς να φέρεις το παιδί σου στον Ιησού;»</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Όταν το είδε ο Ιησούς, είπε θυμωμένος.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«Μην εμποδίζετε τα παιδιά να έρχονται σε μένα. Η βασιλεία του Θεού ανήκει σε τέτοια παιδιά.!»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Όμως ο γιος είχε σπαταλήσει όλη του την περιουσία στη μακρινή χώρα και έγινε μίζερος.</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«Όποιος δεν θα δεχτεί τη βασιλεία του Θεού σαν μικρό παιδί, δεν θα μπει ποτέ σε αυτήν.» Και πήρε τα παιδιά στην αγκαλιά του, έβαλε τα χέρια του πάνω τους και τα ευλόγησε.</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l" sz="3600">
                <a:solidFill>
                  <a:schemeClr val="tx1">
                    <a:lumMod val="65000"/>
                    <a:lumOff val="35000"/>
                  </a:schemeClr>
                </a:solidFill>
              </a:rPr>
              <a:t>Ο Ιησούς είπε ότι η βασιλεία του Θεού ανήκει σε τέτοια παιδιά.</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Ας γίνουμε κι εμείς παιδιά που αγαπούν τον Θεό και υπακούν στον Ιησού χωρίς να χάνουμε τους αγνούς, τίμιους,</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και αληθινή καρδιά ενός παιδιού.</a:t>
            </a:r>
            <a:r xmlns:a="http://schemas.openxmlformats.org/drawingml/2006/main">
              <a:rPr altLang="en-US" lang="el"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r xmlns:a="http://schemas.openxmlformats.org/drawingml/2006/main">
              <a:rPr altLang="en-US" lang="el" sz="3600">
                <a:solidFill>
                  <a:srgbClr val="0070c0"/>
                </a:solidFill>
              </a:rPr>
              <a:t> </a:t>
            </a:r>
            <a:r xmlns:a="http://schemas.openxmlformats.org/drawingml/2006/main">
              <a:rPr altLang="ko-KR" lang="el" sz="3600">
                <a:solidFill>
                  <a:srgbClr val="0070c0"/>
                </a:solidFill>
              </a:rPr>
              <a:t>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αγαπά, εκτιμά και ευλογεί τα παιδιά.</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Τι έκαναν οι μαθητές όταν τα παιδιά προσπάθησαν να πάνε στον Ιησού;</a:t>
            </a:r>
            <a:r xmlns:a="http://schemas.openxmlformats.org/drawingml/2006/main">
              <a:rPr altLang="en-US" lang="el"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Τους υποδέχτηκαν με χαρά.</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Τους επέπληξαν να μην πάνε στον Ιησού.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Μύησαν τα παιδιά στον Ιησού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Τους έδωσαν λίγο φαγητό και τους έστειλαν στο σπίτι.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② </a:t>
            </a:r>
            <a:r xmlns:a="http://schemas.openxmlformats.org/drawingml/2006/main">
              <a:rPr altLang="ko-KR" lang="el" sz="2800">
                <a:solidFill>
                  <a:srgbClr val="ff0000"/>
                </a:solidFill>
              </a:rPr>
              <a:t>Τους επέπληξαν να μην πάνε στον Ιησού.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el" sz="3600"/>
              <a:t>Όταν το είδε αυτό ο Ιησούς, αγανάκτησε. Τους είπε: «Αφήστε τα μικρά παιδιά να έρθουν σε μένα και μην τα εμποδίσετε, γιατί η βασιλεία του Θεού ανήκει σε τέτοια.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76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Ιησούς θεράπευσε έναν τυφλό, τον Βαρτίμαιο</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el" sz="3600"/>
              <a:t>«Πήγαινε», είπε ο Ιησούς, «η πίστη σου σε θεράπευσε». Αμέσως είδε και ακολούθησε τον Ιησού στο δρόμο.</a:t>
            </a:r>
            <a:endParaRPr xmlns:a="http://schemas.openxmlformats.org/drawingml/2006/main" altLang="ko-KR" lang="en-US" sz="3600"/>
          </a:p>
          <a:p>
            <a:pPr xmlns:a="http://schemas.openxmlformats.org/drawingml/2006/main" lvl="0">
              <a:defRPr/>
            </a:pPr>
            <a:r xmlns:a="http://schemas.openxmlformats.org/drawingml/2006/main">
              <a:rPr altLang="ko-KR" lang="el"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el"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10:</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Όταν ο Ιησούς ήρθε στην Ιεριχώ, ένας τυφλός, ο Βαρτίμαιος καθόταν στην άκρη του δρόμου και ζητιανεύει.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Όταν άκουσε ότι ήταν ο Ιησούς ο Ναζωραίος, άρχισε να φωνάζει: «Ιησού, Υιέ του Δαβίδ, ελέησόν με!».</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Ο Ιησούς κάλεσε τον Βαρτίμαιο. "Τι θέλεις να κάνω για σένα?" τον ρώτησε ο Ιησούς. Ο τυφλός είπε: «Ραββί, θέλω να δω».</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el" sz="2800">
                <a:solidFill>
                  <a:schemeClr val="tx1">
                    <a:lumMod val="65000"/>
                    <a:lumOff val="35000"/>
                  </a:schemeClr>
                </a:solidFill>
              </a:rPr>
              <a:t>Ο γιος κατάλαβε ότι έγινε πιο μίζερος από τους υπηρέτες στο σπίτι του πατέρα του.</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l" sz="2800">
                <a:solidFill>
                  <a:schemeClr val="tx1">
                    <a:lumMod val="65000"/>
                    <a:lumOff val="35000"/>
                  </a:schemeClr>
                </a:solidFill>
              </a:rPr>
              <a:t>Επέστρεψε λοιπόν και παρακάλεσε τον πατέρα του να τον δεχτεί ως έναν από τους υπηρέτες του.</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«Πήγαινε», είπε ο Ιησούς, «η πίστη σου σε θεράπευσε». Αμέσως είδε την όρασή του.</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«Σε ευχαριστώ, Ιησού!» Ο Βαρτίμαιος ακολούθησε τον Ιησού που τον άφησε να δει.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l" sz="3600">
                <a:solidFill>
                  <a:schemeClr val="tx1">
                    <a:lumMod val="65000"/>
                    <a:lumOff val="35000"/>
                  </a:schemeClr>
                </a:solidFill>
              </a:rPr>
              <a:t>Ο Ιησούς είπε στον Βαρτίμαιο: «Η πίστη σου σε θεράπευσε».</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Είναι η πίστη που μας σώζει.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Η πίστη εκφράζεται με ένθερμη προσευχή.</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Όταν προσευχόμαστε στον Ιησού,</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Πρέπει να έχουμε αυτή την πίστη.</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ακούει και ανταποκρίνεται στις ένθερμες προσευχές μας.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Τι ζήτησε ο Βαρτίμαιος από τον Ιησού;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Δώστε μου πολλά χρήματα.</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Θέλω να γίνω μαθητής σου.</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Αφήστε με να περπατήσω στο νερό.</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Θέλω να δω ξανά.</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Θέλω να δω ξανά.</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el" sz="3600"/>
              <a:t>«Πήγαινε», είπε ο Ιησούς, «η πίστη σου σε θεράπευσε». Αμέσως είδε και ακολούθησε τον Ιησού στο δρόμο.</a:t>
            </a:r>
            <a:endParaRPr xmlns:a="http://schemas.openxmlformats.org/drawingml/2006/main" altLang="ko-KR" lang="en-US" sz="3600"/>
          </a:p>
          <a:p>
            <a:pPr xmlns:a="http://schemas.openxmlformats.org/drawingml/2006/main" lvl="0">
              <a:defRPr/>
            </a:pPr>
            <a:r xmlns:a="http://schemas.openxmlformats.org/drawingml/2006/main">
              <a:rPr altLang="ko-KR" lang="el"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el"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Σημάδι</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10:</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77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Ο Ζακχαίος σκαρφάλωσε σε ένα δέντρο</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Διότι ο Υιός του Ανθρώπου ήρθε για να αναζητήσει και να σώσει ό,τι χάθηκε».</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Λουκ</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19:</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Εκεί ήταν ένας πλούσιος που λεγόταν Ζακχαίος. Ήταν επικεφαλής φοροεισπράκτορας, οπότε ο κόσμος τον μισούσε.</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Μια μέρα ο Ιησούς ήρθε στο χωριό όπου ζούσε ο Ζακχαίος. Πολλοί άνθρωποι συνωστίστηκαν για να δουν τον Ιησού.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Μόλις ο πατέρας του είδε τον γιο του να έρχεται από μακριά, έτρεξε κοντά του και τον αγκάλιασε και τον δέχτηκε με χαρά.</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Ζακχαίος ανέβηκε σε ένα δέντρο για να δει τον Ιησού. Ο Ιησούς τον κοίταξε και είπε. «Ζακχαίο, κατέβα αμέσως. Πρέπει να μείνω στο σπίτι σου σήμερα».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Ζακχαίος αποφάσισε στον Ιησού: «Θα δώσω τα μισά από τα υπάρχοντά μου στους φτωχούς».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el" altLang="ko-KR" sz="3000">
                <a:solidFill>
                  <a:schemeClr val="tx1">
                    <a:lumMod val="65000"/>
                    <a:lumOff val="35000"/>
                  </a:schemeClr>
                </a:solidFill>
              </a:rPr>
              <a:t>Ο Ιησούς είπε: «Σήμερα ήρθε η σωτηρία σε αυτό το σπίτι. Ήρθα να αναζητήσω και να σώσω ό,τι χάθηκε».</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Όταν ο Ζακχαίος συνάντησε τον Ιησού, ομολόγησε ότι θα έδινε την πιο αγαπημένη του περιουσία στους φτωχούς.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Ποιο είναι το πιο σημαντικό πράγμα για εσάς;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Τι εγκαταλείψατε αφού συναντήσατε τον Ιησού;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Πρέπει να θυμόμαστε ότι το πιο πολύτιμο πράγμα για εμάς είναι ο Ιησούς.</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rgbClr val="ff0000"/>
                </a:solidFill>
              </a:rPr>
              <a:t>Ποιος είναι ο Ιησούς;</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ο Σωτήρας που ήρθε σε αυτή τη γη για να σώσει τους πάντες χωρίς διάκριση.</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Σημερινή</a:t>
            </a:r>
            <a:r xmlns:a="http://schemas.openxmlformats.org/drawingml/2006/main">
              <a:rPr altLang="en-US" lang="el" sz="4000">
                <a:solidFill>
                  <a:srgbClr val="ff0000"/>
                </a:solidFill>
              </a:rPr>
              <a:t> </a:t>
            </a:r>
            <a:r xmlns:a="http://schemas.openxmlformats.org/drawingml/2006/main">
              <a:rPr altLang="ko-KR" lang="el" sz="4000">
                <a:solidFill>
                  <a:srgbClr val="ff0000"/>
                </a:solidFill>
              </a:rPr>
              <a:t>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Γιατί οι άνθρωποι μισούσαν τον Ζακχαίο;</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Επειδή</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αυτός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ήταν</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ένα</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αρχηγός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φόρος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συλλέκτης.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Επειδή πίστεψε καλά στον Ιησού.</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Επειδή προσευχόταν πολύ.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Επειδή ήταν όμορφος.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① </a:t>
            </a:r>
            <a:r xmlns:a="http://schemas.openxmlformats.org/drawingml/2006/main">
              <a:rPr altLang="ko-KR" lang="el" sz="2800">
                <a:solidFill>
                  <a:srgbClr val="ff0000"/>
                </a:solidFill>
              </a:rPr>
              <a:t>Επειδή ήταν επικεφαλής φοροεισπράκτορας.</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Διότι ο Υιός του Ανθρώπου ήρθε για να αναζητήσει και να σώσει ό,τι χάθηκε».</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Λουκ</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19:</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el">
                <a:solidFill>
                  <a:schemeClr val="tx1">
                    <a:lumMod val="50000"/>
                    <a:lumOff val="50000"/>
                  </a:schemeClr>
                </a:solidFill>
              </a:rPr>
              <a:t>Αρ. 78 Ο Λόγος του Θεού</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el" sz="4400"/>
              <a:t>Ένα σπίτι χτισμένο πάνω στον βράχο</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«Καθένας λοιπόν που ακούει αυτά τα λόγια μου και τα κάνει πράξη μοιάζει με σοφό που έχτισε το σπίτι του πάνω στο βράχο.</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7:</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Ο Ιησούς είπε την ιστορία δύο ανδρών που έχτιζαν ένα σπίτι.</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Ο Ιησούς είπε: «Θεέ μου, ο πατέρας σου σε περιμένει πάντα».</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Ένας από αυτούς αποφάσισε να χτίσει το σπίτι του στην άμμο, ένας άλλος στον βράχο.</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Οι δυο τους δούλεψαν σκληρά για να χτίσουν ένα σπίτι. Και τα δύο σπίτια έδειχναν δυνατά εξωτερικά χωρίς μεγάλη διαφορά.</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Όταν η δυνατή βροχή προκάλεσε πλημμύρα, το σπίτι που ήταν χτισμένο πάνω στην άμμο ξεβράστηκε. Όμως το σπίτι χτισμένο πάνω στο βράχο στάθηκε σταθερό.</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Ιησούς είπε: «Καθένας που ακούει τα λόγια μου και τα κάνει πράξη μοιάζει με σοφό που έχτισε το σπίτι του πάνω στον βράχο».</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l" sz="3600">
                <a:solidFill>
                  <a:schemeClr val="tx1">
                    <a:lumMod val="65000"/>
                    <a:lumOff val="35000"/>
                  </a:schemeClr>
                </a:solidFill>
              </a:rPr>
              <a:t>Ο Ιησούς είπε: «Καθένας που ακούει τα λόγια μου και τα κάνει πράξη μοιάζει με σοφό που έχτισε το σπίτι του πάνω στον βράχο».</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Κάνετε πράξη κάθε λόγο του Θεού;</a:t>
            </a:r>
            <a:r xmlns:a="http://schemas.openxmlformats.org/drawingml/2006/main">
              <a:rPr altLang="en-US" lang="el" sz="3600">
                <a:solidFill>
                  <a:schemeClr val="tx1">
                    <a:lumMod val="65000"/>
                    <a:lumOff val="35000"/>
                  </a:schemeClr>
                </a:solidFill>
              </a:rPr>
              <a:t> </a:t>
            </a:r>
            <a:r xmlns:a="http://schemas.openxmlformats.org/drawingml/2006/main">
              <a:rPr altLang="ko-KR" lang="el" sz="3600">
                <a:solidFill>
                  <a:schemeClr val="tx1">
                    <a:lumMod val="65000"/>
                    <a:lumOff val="35000"/>
                  </a:schemeClr>
                </a:solidFill>
              </a:rPr>
              <a:t>Ας είμαστε σοφοί που υπακούν στον Λόγο του Θεού.</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r xmlns:a="http://schemas.openxmlformats.org/drawingml/2006/main">
              <a:rPr altLang="en-US" lang="el" sz="3600">
                <a:solidFill>
                  <a:srgbClr val="0070c0"/>
                </a:solidFill>
              </a:rPr>
              <a:t> </a:t>
            </a:r>
            <a:r xmlns:a="http://schemas.openxmlformats.org/drawingml/2006/main">
              <a:rPr altLang="ko-KR" lang="el" sz="3600">
                <a:solidFill>
                  <a:srgbClr val="0070c0"/>
                </a:solidFill>
              </a:rPr>
              <a:t>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απολαμβάνει εκείνους που υπακούουν στον Λόγο.</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Πότε κατέρρευσε το σπίτι που χτίστηκε στην άμμο;</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Μόλις χτίστηκε το σπίτι,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Όταν ο ήλιος έλαμπε,</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Όταν μπήκαν πολλοί άνθρωποι στο σπίτι,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Όταν έβρεχε πολύ και πλημμύρισε,</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Όταν έβρεχε πολύ και πλημμύρισε,</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«Καθένας λοιπόν που ακούει αυτά τα λόγια μου και τα κάνει πράξη μοιάζει με σοφό που έχτισε το σπίτι του πάνω στο βράχο.</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7:</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79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Πέντε Σοφές Παρθένες</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«Γι’ αυτό να είστε άγρυπνοι, γιατί δεν γνωρίζετε την ημέρα ή την ώρα».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25:</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Αμαρτάνουμε πολύ στη ζωή μας.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Έτσι νιώθουμε ένοχοι που αμαρτήσαμε εναντίον του Θεού.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Αλλά ο Θεός πάντα μας συγχωρούσε για τις αμαρτίες μας.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Γιατί ο Ιησούς έχει ήδη αναλάβει όλες τις αμαρτίες μας.</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Πρέπει να το πιστέψετε αυτό και να πάτε στον Θεό με ευγνωμοσύνη και χαρά.</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Δέκα ήταν οι παρθένες που ετοιμάζονταν για το γαμήλιο γλέντι. Τα πέντε σοφά κορίτσια ετοίμασαν λυχνάρια με αρκετό λάδι, αλλά τα άλλα πέντε δεν το έκαναν.</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l" altLang="ko-KR" sz="3200">
                <a:solidFill>
                  <a:schemeClr val="tx1">
                    <a:lumMod val="65000"/>
                    <a:lumOff val="35000"/>
                  </a:schemeClr>
                </a:solidFill>
              </a:rPr>
              <a:t>Το βράδυ, όταν άργησε ο γαμπρός, οι δέκα παρθένες αποκοιμήθηκαν.</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γαμπρός είναι εδώ!" Οι παρθένες σηκώθηκαν βιαστικά. Και έσβησαν τα φώτα των πέντε παρθένων που δεν ετοίμασαν αρκετό λάδι.</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«Δώσε μας λίγο λάδι.» «Αν σου δώσουμε το λάδι μας, μπορεί να μας τελειώσει και το λάδι. Πήγαινε να πάρεις λίγο λάδι».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Αλλά ενώ τα πέντε ανόητα κορίτσια πήγαν να αγοράσουν λάδι, η πόρτα του γλεντιού έκλεισε. Τελικά, τα πέντε ανόητα κορίτσια δεν επετράπη να παρευρεθούν στο πάρτι.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l" sz="3600">
                <a:solidFill>
                  <a:schemeClr val="tx1">
                    <a:lumMod val="65000"/>
                    <a:lumOff val="35000"/>
                  </a:schemeClr>
                </a:solidFill>
              </a:rPr>
              <a:t>Αυτή είναι μια ιστορία που ο Ιησούς μας λέει πώς να περιμένουμε την ημέρα που θα επιστρέψει.</a:t>
            </a:r>
            <a:r xmlns:a="http://schemas.openxmlformats.org/drawingml/2006/main">
              <a:rPr altLang="en-US" lang="el" sz="3600">
                <a:solidFill>
                  <a:schemeClr val="tx1">
                    <a:lumMod val="65000"/>
                    <a:lumOff val="35000"/>
                  </a:schemeClr>
                </a:solidFill>
              </a:rPr>
              <a:t> </a:t>
            </a:r>
            <a:r xmlns:a="http://schemas.openxmlformats.org/drawingml/2006/main">
              <a:rPr altLang="ko-KR" lang="el" sz="3600">
                <a:solidFill>
                  <a:schemeClr val="tx1">
                    <a:lumMod val="65000"/>
                    <a:lumOff val="35000"/>
                  </a:schemeClr>
                </a:solidFill>
              </a:rPr>
              <a:t>Κανείς δεν ξέρει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όταν ο Ιησούς θα ξανάρθει.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l" sz="3600">
                <a:solidFill>
                  <a:schemeClr val="tx1">
                    <a:lumMod val="65000"/>
                    <a:lumOff val="35000"/>
                  </a:schemeClr>
                </a:solidFill>
              </a:rPr>
              <a:t>Αλλά όπως οι πέντε σοφές παρθένες, πρέπει πάντα να ξυπνάμε και να περιμένουμε τον Ιησού με προετοιμασμένη καρδιά.</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υποσχέθηκε να επιστρέψει ξανά σε αυτή τη γη όταν κανείς δεν ξέρει.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Τι δεν ετοίμασαν οι ανόητες πέντε παρθένες;</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λάδι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νερό</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ρούχα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δώρο</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① </a:t>
            </a:r>
            <a:r xmlns:a="http://schemas.openxmlformats.org/drawingml/2006/main">
              <a:rPr altLang="ko-KR" lang="el" sz="2800">
                <a:solidFill>
                  <a:srgbClr val="ff0000"/>
                </a:solidFill>
              </a:rPr>
              <a:t>λάδι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«Γι’ αυτό να είστε άγρυπνοι, γιατί δεν γνωρίζετε την ημέρα ή την ώρα».</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25:</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l" altLang="ko-KR" b="1">
                <a:solidFill>
                  <a:schemeClr val="tx1">
                    <a:lumMod val="50000"/>
                    <a:lumOff val="50000"/>
                  </a:schemeClr>
                </a:solidFill>
              </a:rPr>
              <a:t>Αρ. 80 Ο Λόγος του Θεού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l" altLang="ko-KR" sz="4400"/>
              <a:t>Η παραβολή των ταλέντων</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Ιησούς</a:t>
            </a:r>
            <a:r xmlns:a="http://schemas.openxmlformats.org/drawingml/2006/main">
              <a:rPr altLang="en-US" lang="el" sz="3600">
                <a:solidFill>
                  <a:srgbClr val="0070c0"/>
                </a:solidFill>
              </a:rPr>
              <a:t> </a:t>
            </a:r>
            <a:r xmlns:a="http://schemas.openxmlformats.org/drawingml/2006/main">
              <a:rPr altLang="ko-KR" lang="el" sz="3600">
                <a:solidFill>
                  <a:srgbClr val="0070c0"/>
                </a:solidFill>
              </a:rPr>
              <a:t>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αυτός που πάντα μας αγαπά και μας περιμένει.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"Ο κύριός του απάντησε: "Μπράβο, καλό και πιστό υπηρέτη! Ήσουν πιστός σε λίγα πράγματα, θα σε βάλω επικεφαλής για πολλά πράγματα. Έλα να μοιραστείς την ευτυχία του κυρίου σου!"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Ένα άτομο εμπιστεύτηκε χρήματα στους υπηρέτες του στο ταξίδι του στο εξωτερικό. Έδωσε πέντε τάλαντα στον πρώτο υπηρέτη, δύο στον δεύτερο και ένα στον τρίτο.</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el" sz="2800">
                <a:solidFill>
                  <a:schemeClr val="tx1">
                    <a:lumMod val="65000"/>
                    <a:lumOff val="35000"/>
                  </a:schemeClr>
                </a:solidFill>
              </a:rPr>
              <a:t>Ο υπηρέτης που πήρε 5 τάλαντα και δύο τάλαντα πήγε αμέσως και έβαλε τα λεφτά του στη δουλειά και κέρδισε διπλά. Ωστόσο, ένας άντρας που πήρε 1 τάλαντο βγήκε έξω και έσκαψε μια τρύπα στο έδαφος και έκρυψε τα χρήματα του κυρίου του.</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Όταν ο κύριος επέστρεψε και ξεκαθάρισε λογαριασμούς μαζί τους, ο πρώτος υπηρέτης κέρδισε άλλα πέντε τάλαντα και ο δεύτερος άλλα δύο.</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Όμως, ο υπηρέτης που έλαβε ένα τάλαντο δεν κέρδισε κανένα. «Δάσκαλε, μου έδωσες μόνο ένα ταλέντο. Τότε πώς μπορώ να βγάλω περισσότερα χρήματα;»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el" altLang="ko-KR" sz="2800">
                <a:solidFill>
                  <a:schemeClr val="tx1">
                    <a:lumMod val="65000"/>
                    <a:lumOff val="35000"/>
                  </a:schemeClr>
                </a:solidFill>
              </a:rPr>
              <a:t>Ο κύριός του ήταν θυμωμένος. «Έπρεπε να βάλεις τα χρήματά μου σε κατάθεση στους τραπεζίτες, θα τα έπαιρνα πίσω με τόκο. Άτιμη υπηρέτρια, φύγε από το σπίτι μου!».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μάθημα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solidFill>
                  <a:schemeClr val="tx1">
                    <a:lumMod val="65000"/>
                    <a:lumOff val="35000"/>
                  </a:schemeClr>
                </a:solidFill>
              </a:rPr>
              <a:t>Ο Ιησούς μας προειδοποιεί να μην είμαστε τεμπέληδες μέσω της παραβολής των ταλάντων.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Υπάρχει κάτι πιο σημαντικό από το πόσα έχουμε λάβει.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Το πιο σημαντικό πράγμα είναι να ζήσετε μια ζωή για τη δόξα του Θεού χρησιμοποιώντας πιστά αυτό που έχετε.</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Τέτοια ζωή πρέπει να ζούμε όλοι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l" sz="3200">
                <a:solidFill>
                  <a:schemeClr val="tx1">
                    <a:lumMod val="65000"/>
                    <a:lumOff val="35000"/>
                  </a:schemeClr>
                </a:solidFill>
              </a:rPr>
              <a:t>να επαινείται από τον Ιησού.</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l" sz="3200"/>
              <a:t>Ποιος είναι ο Ιησούς;</a:t>
            </a:r>
            <a:r xmlns:a="http://schemas.openxmlformats.org/drawingml/2006/main">
              <a:rPr altLang="en-US" lang="el"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rgbClr val="0070c0"/>
                </a:solidFill>
              </a:rPr>
              <a:t>Ο Ιησούς είναι..</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l" sz="3600">
                <a:solidFill>
                  <a:schemeClr val="tx1">
                    <a:lumMod val="65000"/>
                    <a:lumOff val="35000"/>
                  </a:schemeClr>
                </a:solidFill>
              </a:rPr>
              <a:t>Ο Ιησούς είναι ο κύριος μας, που αξιολογεί τη ζωή μας και μας ανταμείβει ανάλογα.</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solidFill>
                  <a:srgbClr val="ff0000"/>
                </a:solidFill>
              </a:rPr>
              <a:t>Το σημερινό Κουίζ</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l" sz="3200">
                <a:solidFill>
                  <a:schemeClr val="tx1">
                    <a:lumMod val="65000"/>
                    <a:lumOff val="35000"/>
                  </a:schemeClr>
                </a:solidFill>
              </a:rPr>
              <a:t>Τι εμπιστεύτηκε ο κύριος στους υπηρέτες ταξιδεύοντας μακριά;</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① </a:t>
            </a:r>
            <a:r xmlns:a="http://schemas.openxmlformats.org/drawingml/2006/main">
              <a:rPr altLang="ko-KR" lang="el" sz="2800">
                <a:solidFill>
                  <a:schemeClr val="tx1">
                    <a:lumMod val="65000"/>
                    <a:lumOff val="35000"/>
                  </a:schemeClr>
                </a:solidFill>
              </a:rPr>
              <a:t>σπίτι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② </a:t>
            </a:r>
            <a:r xmlns:a="http://schemas.openxmlformats.org/drawingml/2006/main">
              <a:rPr altLang="ko-KR" lang="el" sz="2800">
                <a:solidFill>
                  <a:schemeClr val="tx1">
                    <a:lumMod val="65000"/>
                    <a:lumOff val="35000"/>
                  </a:schemeClr>
                </a:solidFill>
              </a:rPr>
              <a:t>πεδίο</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③ </a:t>
            </a:r>
            <a:r xmlns:a="http://schemas.openxmlformats.org/drawingml/2006/main">
              <a:rPr altLang="ko-KR" lang="el" sz="2800">
                <a:solidFill>
                  <a:schemeClr val="tx1">
                    <a:lumMod val="65000"/>
                    <a:lumOff val="35000"/>
                  </a:schemeClr>
                </a:solidFill>
              </a:rPr>
              <a:t>κατάστημα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chemeClr val="tx1">
                    <a:lumMod val="65000"/>
                    <a:lumOff val="35000"/>
                  </a:schemeClr>
                </a:solidFill>
              </a:rPr>
              <a:t>④ </a:t>
            </a:r>
            <a:r xmlns:a="http://schemas.openxmlformats.org/drawingml/2006/main">
              <a:rPr altLang="ko-KR" lang="el" sz="2800">
                <a:solidFill>
                  <a:schemeClr val="tx1">
                    <a:lumMod val="65000"/>
                    <a:lumOff val="35000"/>
                  </a:schemeClr>
                </a:solidFill>
              </a:rPr>
              <a:t>ταλέντο</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l" sz="2800">
                <a:solidFill>
                  <a:srgbClr val="ff0000"/>
                </a:solidFill>
              </a:rPr>
              <a:t>④ </a:t>
            </a:r>
            <a:r xmlns:a="http://schemas.openxmlformats.org/drawingml/2006/main">
              <a:rPr altLang="ko-KR" lang="el" sz="2800">
                <a:solidFill>
                  <a:srgbClr val="ff0000"/>
                </a:solidFill>
              </a:rPr>
              <a:t>ταλέντο</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l" sz="4000"/>
              <a:t>Ο σημερινός λόγος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el" sz="3600"/>
              <a:t>"Ο κύριός του απάντησε: "Μπράβο, καλό και πιστό υπηρέτη! Ήσουν πιστός σε λίγα πράγματα, θα σε βάλω επικεφαλής για πολλά πράγματα. Έλα να μοιραστείς την ευτυχία του κυρίου σου!"</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l" sz="2800">
                <a:solidFill>
                  <a:schemeClr val="tx1">
                    <a:lumMod val="65000"/>
                    <a:lumOff val="35000"/>
                  </a:schemeClr>
                </a:solidFill>
              </a:rPr>
              <a:t>Ματθαίος</a:t>
            </a:r>
            <a:r xmlns:a="http://schemas.openxmlformats.org/drawingml/2006/main">
              <a:rPr altLang="en-US" lang="el" sz="2800">
                <a:solidFill>
                  <a:schemeClr val="tx1">
                    <a:lumMod val="65000"/>
                    <a:lumOff val="35000"/>
                  </a:schemeClr>
                </a:solidFill>
              </a:rPr>
              <a:t> </a:t>
            </a:r>
            <a:r xmlns:a="http://schemas.openxmlformats.org/drawingml/2006/main">
              <a:rPr altLang="ko-KR" lang="el"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